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69" r:id="rId3"/>
    <p:sldId id="271" r:id="rId4"/>
    <p:sldId id="273" r:id="rId5"/>
    <p:sldId id="274" r:id="rId6"/>
    <p:sldId id="277" r:id="rId7"/>
    <p:sldId id="261" r:id="rId8"/>
    <p:sldId id="292" r:id="rId9"/>
    <p:sldId id="308" r:id="rId10"/>
    <p:sldId id="309" r:id="rId11"/>
    <p:sldId id="304" r:id="rId12"/>
    <p:sldId id="286" r:id="rId13"/>
    <p:sldId id="294" r:id="rId14"/>
    <p:sldId id="296" r:id="rId15"/>
    <p:sldId id="297" r:id="rId16"/>
    <p:sldId id="299" r:id="rId17"/>
    <p:sldId id="300" r:id="rId18"/>
    <p:sldId id="266" r:id="rId19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99FF"/>
    <a:srgbClr val="99FFCC"/>
    <a:srgbClr val="E6B2E2"/>
    <a:srgbClr val="CCFF99"/>
    <a:srgbClr val="FF9999"/>
    <a:srgbClr val="FBFF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218" autoAdjust="0"/>
    <p:restoredTop sz="96353" autoAdjust="0"/>
  </p:normalViewPr>
  <p:slideViewPr>
    <p:cSldViewPr>
      <p:cViewPr varScale="1">
        <p:scale>
          <a:sx n="114" d="100"/>
          <a:sy n="114" d="100"/>
        </p:scale>
        <p:origin x="1662" y="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AFCB65-A6C1-492A-97A5-60611BA2BCDD}" type="datetimeFigureOut">
              <a:rPr lang="ko-KR" altLang="en-US" smtClean="0"/>
              <a:t>2022-12-23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480E5A-EB09-46BF-9478-FE0DD443A6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34070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480E5A-EB09-46BF-9478-FE0DD443A653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39167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480E5A-EB09-46BF-9478-FE0DD443A653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41509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623DBE-FF06-4B0E-8AA6-CE4513402BA0}" type="datetime1">
              <a:rPr lang="ko-KR" altLang="en-US" smtClean="0"/>
              <a:t>2022-12-23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08DDA-D144-447C-83AF-A5E90D6F10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93390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F9F3E-F9EE-4E65-9E2B-8521CA8A6504}" type="datetime1">
              <a:rPr lang="ko-KR" altLang="en-US" smtClean="0"/>
              <a:t>2022-12-23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08DDA-D144-447C-83AF-A5E90D6F10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74465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189FD-1D18-4700-9671-AF28CC6BDF19}" type="datetime1">
              <a:rPr lang="ko-KR" altLang="en-US" smtClean="0"/>
              <a:t>2022-12-23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08DDA-D144-447C-83AF-A5E90D6F10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51078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8F4AF-73B5-4BC8-B550-FE308D1CE103}" type="datetime1">
              <a:rPr lang="ko-KR" altLang="en-US" smtClean="0"/>
              <a:t>2022-12-23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08DDA-D144-447C-83AF-A5E90D6F10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53983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517647-7AC3-491E-85A4-47E9EF073175}" type="datetime1">
              <a:rPr lang="ko-KR" altLang="en-US" smtClean="0"/>
              <a:t>2022-12-23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08DDA-D144-447C-83AF-A5E90D6F10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71248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35496E-341F-4AC9-84D3-9ADB47CB08F5}" type="datetime1">
              <a:rPr lang="ko-KR" altLang="en-US" smtClean="0"/>
              <a:t>2022-12-23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08DDA-D144-447C-83AF-A5E90D6F10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55428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8F634-DE3C-4326-907D-D071151C037B}" type="datetime1">
              <a:rPr lang="ko-KR" altLang="en-US" smtClean="0"/>
              <a:t>2022-12-23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08DDA-D144-447C-83AF-A5E90D6F10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12098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04580-999B-466F-8C4F-FC61343FBBD1}" type="datetime1">
              <a:rPr lang="ko-KR" altLang="en-US" smtClean="0"/>
              <a:t>2022-12-23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08DDA-D144-447C-83AF-A5E90D6F10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22244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4F0A6-F049-4AE3-8083-6EE9AFCB3B79}" type="datetime1">
              <a:rPr lang="ko-KR" altLang="en-US" smtClean="0"/>
              <a:t>2022-12-23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08DDA-D144-447C-83AF-A5E90D6F10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65448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C005F-9B0E-46FF-A38C-191262C39F6C}" type="datetime1">
              <a:rPr lang="ko-KR" altLang="en-US" smtClean="0"/>
              <a:t>2022-12-23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08DDA-D144-447C-83AF-A5E90D6F10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22843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B869C-4D5B-4440-AA9A-5DF8730B3950}" type="datetime1">
              <a:rPr lang="ko-KR" altLang="en-US" smtClean="0"/>
              <a:t>2022-12-23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08DDA-D144-447C-83AF-A5E90D6F10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01347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A8A668-7F92-4D8C-9F8C-15AF9E899D64}" type="datetime1">
              <a:rPr lang="ko-KR" altLang="en-US" smtClean="0"/>
              <a:t>2022-12-23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C08DDA-D144-447C-83AF-A5E90D6F10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75629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10" Type="http://schemas.openxmlformats.org/officeDocument/2006/relationships/image" Target="../media/image10.jpeg"/><Relationship Id="rId4" Type="http://schemas.openxmlformats.org/officeDocument/2006/relationships/image" Target="../media/image4.jpeg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0" y="0"/>
            <a:ext cx="4427984" cy="6858000"/>
            <a:chOff x="0" y="0"/>
            <a:chExt cx="4427984" cy="6858000"/>
          </a:xfrm>
          <a:solidFill>
            <a:schemeClr val="accent5">
              <a:lumMod val="20000"/>
              <a:lumOff val="80000"/>
            </a:schemeClr>
          </a:solidFill>
        </p:grpSpPr>
        <p:cxnSp>
          <p:nvCxnSpPr>
            <p:cNvPr id="5" name="직선 연결선 4"/>
            <p:cNvCxnSpPr/>
            <p:nvPr/>
          </p:nvCxnSpPr>
          <p:spPr>
            <a:xfrm flipH="1">
              <a:off x="0" y="0"/>
              <a:ext cx="2915816" cy="5229200"/>
            </a:xfrm>
            <a:prstGeom prst="line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0" y="4337720"/>
              <a:ext cx="4427984" cy="2520280"/>
            </a:xfrm>
            <a:prstGeom prst="line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그룹 11"/>
          <p:cNvGrpSpPr/>
          <p:nvPr/>
        </p:nvGrpSpPr>
        <p:grpSpPr>
          <a:xfrm>
            <a:off x="1327914" y="2081662"/>
            <a:ext cx="1349447" cy="877236"/>
            <a:chOff x="4252314" y="1143866"/>
            <a:chExt cx="772316" cy="491577"/>
          </a:xfrm>
          <a:solidFill>
            <a:schemeClr val="bg1">
              <a:lumMod val="95000"/>
            </a:schemeClr>
          </a:solidFill>
        </p:grpSpPr>
        <p:sp>
          <p:nvSpPr>
            <p:cNvPr id="9" name="직사각형 8"/>
            <p:cNvSpPr/>
            <p:nvPr/>
          </p:nvSpPr>
          <p:spPr>
            <a:xfrm rot="599424">
              <a:off x="4252314" y="1223935"/>
              <a:ext cx="319686" cy="319686"/>
            </a:xfrm>
            <a:prstGeom prst="rect">
              <a:avLst/>
            </a:prstGeom>
            <a:grpFill/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/>
            <p:cNvSpPr/>
            <p:nvPr/>
          </p:nvSpPr>
          <p:spPr>
            <a:xfrm rot="1427337">
              <a:off x="4556578" y="1143866"/>
              <a:ext cx="468052" cy="468052"/>
            </a:xfrm>
            <a:prstGeom prst="rect">
              <a:avLst/>
            </a:prstGeom>
            <a:grpFill/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직사각형 10"/>
            <p:cNvSpPr/>
            <p:nvPr/>
          </p:nvSpPr>
          <p:spPr>
            <a:xfrm rot="3783077">
              <a:off x="4440058" y="1443568"/>
              <a:ext cx="191875" cy="191875"/>
            </a:xfrm>
            <a:prstGeom prst="rect">
              <a:avLst/>
            </a:prstGeom>
            <a:grpFill/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 flipH="1">
            <a:off x="2010338" y="3128461"/>
            <a:ext cx="106338" cy="45716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2231020" y="3003100"/>
            <a:ext cx="52241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 err="1">
                <a:latin typeface="+mj-lt"/>
                <a:ea typeface="HU젊음의행진140" pitchFamily="18" charset="-127"/>
              </a:rPr>
              <a:t>넌센스</a:t>
            </a:r>
            <a:r>
              <a:rPr lang="ko-KR" altLang="en-US" sz="4000" dirty="0">
                <a:latin typeface="+mj-lt"/>
                <a:ea typeface="HU젊음의행진140" pitchFamily="18" charset="-127"/>
              </a:rPr>
              <a:t> </a:t>
            </a:r>
            <a:r>
              <a:rPr lang="en-US" altLang="ko-KR" sz="4000" dirty="0">
                <a:latin typeface="+mj-lt"/>
                <a:ea typeface="HU젊음의행진140" pitchFamily="18" charset="-127"/>
              </a:rPr>
              <a:t>( Non-Sense )</a:t>
            </a:r>
            <a:endParaRPr lang="ko-KR" altLang="en-US" sz="4000" dirty="0">
              <a:latin typeface="+mj-lt"/>
              <a:ea typeface="HU젊음의행진140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273562" y="3747940"/>
            <a:ext cx="22297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HU젊음의행진140" pitchFamily="18" charset="-127"/>
              </a:rPr>
              <a:t>2018182000 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HU젊음의행진140" pitchFamily="18" charset="-127"/>
              </a:rPr>
              <a:t>박재우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  <a:ea typeface="HU젊음의행진140" pitchFamily="18" charset="-127"/>
            </a:endParaRPr>
          </a:p>
          <a:p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HU젊음의행진140" pitchFamily="18" charset="-127"/>
              </a:rPr>
              <a:t>2020182031 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HU젊음의행진140" pitchFamily="18" charset="-127"/>
              </a:rPr>
              <a:t>이서연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  <a:ea typeface="HU젊음의행진140" pitchFamily="18" charset="-127"/>
            </a:endParaRPr>
          </a:p>
          <a:p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HU젊음의행진140" pitchFamily="18" charset="-127"/>
              </a:rPr>
              <a:t>2020182037 </a:t>
            </a:r>
            <a:r>
              <a:rPr lang="ko-KR" alt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HU젊음의행진140" pitchFamily="18" charset="-127"/>
              </a:rPr>
              <a:t>정롭비</a:t>
            </a:r>
            <a:endParaRPr lang="ko-KR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  <a:ea typeface="HU젊음의행진140" pitchFamily="18" charset="-127"/>
            </a:endParaRPr>
          </a:p>
        </p:txBody>
      </p:sp>
      <p:pic>
        <p:nvPicPr>
          <p:cNvPr id="1028" name="Picture 4" descr="물음표 | 무료 아이콘">
            <a:extLst>
              <a:ext uri="{FF2B5EF4-FFF2-40B4-BE49-F238E27FC236}">
                <a16:creationId xmlns:a16="http://schemas.microsoft.com/office/drawing/2014/main" id="{8B5922A0-2D07-45D5-2650-0130BE1221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39789">
            <a:off x="6810758" y="2165684"/>
            <a:ext cx="723688" cy="7236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0" name="Picture 6" descr="물음표 | 무료 아이콘">
            <a:extLst>
              <a:ext uri="{FF2B5EF4-FFF2-40B4-BE49-F238E27FC236}">
                <a16:creationId xmlns:a16="http://schemas.microsoft.com/office/drawing/2014/main" id="{85E6C599-273E-442A-A905-6EB43C24CB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8798" y="2868531"/>
            <a:ext cx="422176" cy="42217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B8C235D-F4E6-603D-A435-A2338D355A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08DDA-D144-447C-83AF-A5E90D6F10CC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20954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70592" y="389855"/>
            <a:ext cx="264898" cy="24622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35490" y="335487"/>
            <a:ext cx="11768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Sandoll 고딕 03 Bold" pitchFamily="34" charset="-127"/>
                <a:ea typeface="Sandoll 고딕 03 Bold" pitchFamily="34" charset="-127"/>
              </a:rPr>
              <a:t>캐릭터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75656" y="366265"/>
            <a:ext cx="2232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Sandoll 고딕 02 Medium" pitchFamily="34" charset="-127"/>
                <a:ea typeface="Sandoll 고딕 02 Medium" pitchFamily="34" charset="-127"/>
              </a:rPr>
              <a:t> 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Sandoll 고딕 02 Medium" pitchFamily="34" charset="-127"/>
                <a:ea typeface="Sandoll 고딕 02 Medium" pitchFamily="34" charset="-127"/>
              </a:rPr>
              <a:t>공격 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Sandoll 고딕 02 Medium" pitchFamily="34" charset="-127"/>
                <a:ea typeface="Sandoll 고딕 02 Medium" pitchFamily="34" charset="-127"/>
              </a:rPr>
              <a:t>– 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Sandoll 고딕 02 Medium" pitchFamily="34" charset="-127"/>
                <a:ea typeface="Sandoll 고딕 02 Medium" pitchFamily="34" charset="-127"/>
              </a:rPr>
              <a:t>보스 몬스터</a:t>
            </a:r>
          </a:p>
        </p:txBody>
      </p:sp>
      <p:cxnSp>
        <p:nvCxnSpPr>
          <p:cNvPr id="7" name="직선 연결선 6"/>
          <p:cNvCxnSpPr/>
          <p:nvPr/>
        </p:nvCxnSpPr>
        <p:spPr>
          <a:xfrm>
            <a:off x="251520" y="0"/>
            <a:ext cx="0" cy="68580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0" y="260648"/>
            <a:ext cx="9144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/>
          <p:cNvGrpSpPr/>
          <p:nvPr/>
        </p:nvGrpSpPr>
        <p:grpSpPr>
          <a:xfrm>
            <a:off x="8371684" y="6351563"/>
            <a:ext cx="772316" cy="491577"/>
            <a:chOff x="4252314" y="1143866"/>
            <a:chExt cx="772316" cy="491577"/>
          </a:xfrm>
        </p:grpSpPr>
        <p:sp>
          <p:nvSpPr>
            <p:cNvPr id="10" name="직사각형 9"/>
            <p:cNvSpPr/>
            <p:nvPr/>
          </p:nvSpPr>
          <p:spPr>
            <a:xfrm rot="599424">
              <a:off x="4252314" y="1223935"/>
              <a:ext cx="319686" cy="319686"/>
            </a:xfrm>
            <a:prstGeom prst="rect">
              <a:avLst/>
            </a:prstGeom>
            <a:noFill/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 rot="1427337">
              <a:off x="4556578" y="1143866"/>
              <a:ext cx="468052" cy="468052"/>
            </a:xfrm>
            <a:prstGeom prst="rect">
              <a:avLst/>
            </a:prstGeom>
            <a:noFill/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 rot="3783077">
              <a:off x="4440058" y="1443568"/>
              <a:ext cx="191875" cy="19187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1961AC3B-016E-3934-98A3-1FE8F71297EE}"/>
              </a:ext>
            </a:extLst>
          </p:cNvPr>
          <p:cNvSpPr/>
          <p:nvPr/>
        </p:nvSpPr>
        <p:spPr>
          <a:xfrm>
            <a:off x="498110" y="1292358"/>
            <a:ext cx="8346080" cy="453393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b="1" dirty="0"/>
              <a:t>- </a:t>
            </a:r>
            <a:r>
              <a:rPr lang="ko-KR" altLang="en-US" b="1" dirty="0"/>
              <a:t>능력 </a:t>
            </a:r>
            <a:r>
              <a:rPr lang="en-US" altLang="ko-KR" b="1" dirty="0"/>
              <a:t>-</a:t>
            </a:r>
          </a:p>
          <a:p>
            <a:endParaRPr lang="en-US" altLang="ko-KR" b="1" dirty="0"/>
          </a:p>
          <a:p>
            <a:r>
              <a:rPr lang="ko-KR" altLang="en-US" b="1" dirty="0"/>
              <a:t>소환</a:t>
            </a:r>
            <a:r>
              <a:rPr lang="ko-KR" altLang="en-US" dirty="0"/>
              <a:t> </a:t>
            </a:r>
            <a:r>
              <a:rPr lang="en-US" altLang="ko-KR" dirty="0"/>
              <a:t>– 		</a:t>
            </a:r>
            <a:r>
              <a:rPr lang="ko-KR" altLang="en-US" dirty="0"/>
              <a:t>각 스테이지의 </a:t>
            </a:r>
            <a:r>
              <a:rPr lang="ko-KR" altLang="en-US" b="1" dirty="0"/>
              <a:t>몬스터</a:t>
            </a:r>
            <a:r>
              <a:rPr lang="ko-KR" altLang="en-US" dirty="0"/>
              <a:t>를 랜덤하게 </a:t>
            </a:r>
            <a:r>
              <a:rPr lang="ko-KR" altLang="en-US" b="1" dirty="0"/>
              <a:t>소환</a:t>
            </a:r>
            <a:r>
              <a:rPr lang="ko-KR" altLang="en-US" dirty="0"/>
              <a:t>한다</a:t>
            </a:r>
            <a:r>
              <a:rPr lang="en-US" altLang="ko-KR" dirty="0"/>
              <a:t>.</a:t>
            </a:r>
          </a:p>
          <a:p>
            <a:r>
              <a:rPr lang="ko-KR" altLang="en-US" b="1" dirty="0"/>
              <a:t>감각 뺏기</a:t>
            </a:r>
            <a:r>
              <a:rPr lang="ko-KR" altLang="en-US" dirty="0"/>
              <a:t> </a:t>
            </a:r>
            <a:r>
              <a:rPr lang="en-US" altLang="ko-KR" dirty="0"/>
              <a:t>– 	</a:t>
            </a:r>
            <a:r>
              <a:rPr lang="ko-KR" altLang="en-US" dirty="0"/>
              <a:t>일정 시간동안 </a:t>
            </a:r>
            <a:r>
              <a:rPr lang="ko-KR" altLang="en-US" b="1" dirty="0"/>
              <a:t>임의의 감각</a:t>
            </a:r>
            <a:r>
              <a:rPr lang="ko-KR" altLang="en-US" dirty="0"/>
              <a:t>을 빼앗는다</a:t>
            </a:r>
            <a:r>
              <a:rPr lang="en-US" altLang="ko-KR" dirty="0"/>
              <a:t>.</a:t>
            </a:r>
          </a:p>
          <a:p>
            <a:r>
              <a:rPr lang="ko-KR" altLang="en-US" b="1" dirty="0"/>
              <a:t>방어</a:t>
            </a:r>
            <a:r>
              <a:rPr lang="ko-KR" altLang="en-US" dirty="0"/>
              <a:t> </a:t>
            </a:r>
            <a:r>
              <a:rPr lang="en-US" altLang="ko-KR" dirty="0"/>
              <a:t>– 		</a:t>
            </a:r>
            <a:r>
              <a:rPr lang="ko-KR" altLang="en-US" dirty="0"/>
              <a:t>방어 태세를 하여 잠시 </a:t>
            </a:r>
            <a:r>
              <a:rPr lang="ko-KR" altLang="en-US" b="1" dirty="0"/>
              <a:t>방어력</a:t>
            </a:r>
            <a:r>
              <a:rPr lang="ko-KR" altLang="en-US" dirty="0"/>
              <a:t>을 대폭 올린다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b="1" dirty="0"/>
              <a:t>- </a:t>
            </a:r>
            <a:r>
              <a:rPr lang="ko-KR" altLang="en-US" b="1" dirty="0"/>
              <a:t>공격 </a:t>
            </a:r>
            <a:r>
              <a:rPr lang="en-US" altLang="ko-KR" b="1" dirty="0"/>
              <a:t>–</a:t>
            </a:r>
          </a:p>
          <a:p>
            <a:endParaRPr lang="en-US" altLang="ko-KR" dirty="0"/>
          </a:p>
          <a:p>
            <a:r>
              <a:rPr lang="ko-KR" altLang="en-US" b="1" dirty="0"/>
              <a:t>내려 찍기 </a:t>
            </a:r>
            <a:r>
              <a:rPr lang="en-US" altLang="ko-KR" b="1" dirty="0"/>
              <a:t>-</a:t>
            </a:r>
            <a:r>
              <a:rPr lang="en-US" altLang="ko-KR" dirty="0"/>
              <a:t>	</a:t>
            </a:r>
            <a:r>
              <a:rPr lang="ko-KR" altLang="en-US" b="1" dirty="0"/>
              <a:t>전방</a:t>
            </a:r>
            <a:r>
              <a:rPr lang="ko-KR" altLang="en-US" dirty="0"/>
              <a:t>을 </a:t>
            </a:r>
            <a:r>
              <a:rPr lang="ko-KR" altLang="en-US" b="1" dirty="0"/>
              <a:t>주먹</a:t>
            </a:r>
            <a:r>
              <a:rPr lang="ko-KR" altLang="en-US" dirty="0"/>
              <a:t>으로 내려쳐 공격한다</a:t>
            </a:r>
            <a:r>
              <a:rPr lang="en-US" altLang="ko-KR" dirty="0"/>
              <a:t>.</a:t>
            </a:r>
          </a:p>
          <a:p>
            <a:r>
              <a:rPr lang="ko-KR" altLang="en-US" b="1" dirty="0"/>
              <a:t>뛰어오르기 </a:t>
            </a:r>
            <a:r>
              <a:rPr lang="en-US" altLang="ko-KR" b="1" dirty="0"/>
              <a:t>-</a:t>
            </a:r>
            <a:r>
              <a:rPr lang="en-US" altLang="ko-KR" dirty="0"/>
              <a:t>	</a:t>
            </a:r>
            <a:r>
              <a:rPr lang="ko-KR" altLang="en-US" sz="1600" dirty="0"/>
              <a:t>높게 </a:t>
            </a:r>
            <a:r>
              <a:rPr lang="ko-KR" altLang="en-US" sz="1600" b="1" dirty="0"/>
              <a:t>점프</a:t>
            </a:r>
            <a:r>
              <a:rPr lang="ko-KR" altLang="en-US" sz="1600" dirty="0"/>
              <a:t>한다</a:t>
            </a:r>
            <a:r>
              <a:rPr lang="en-US" altLang="ko-KR" sz="1600" dirty="0"/>
              <a:t>. </a:t>
            </a:r>
            <a:r>
              <a:rPr lang="ko-KR" altLang="en-US" sz="1600" dirty="0"/>
              <a:t>잠시 후 </a:t>
            </a:r>
            <a:r>
              <a:rPr lang="ko-KR" altLang="en-US" sz="1600" b="1" dirty="0"/>
              <a:t>지면으로 떨어지며 </a:t>
            </a:r>
            <a:r>
              <a:rPr lang="ko-KR" altLang="en-US" sz="1600" dirty="0"/>
              <a:t>주변에 큰 데미지를 준다</a:t>
            </a:r>
            <a:r>
              <a:rPr lang="en-US" altLang="ko-KR" sz="1600" dirty="0"/>
              <a:t>.</a:t>
            </a:r>
          </a:p>
          <a:p>
            <a:r>
              <a:rPr lang="ko-KR" altLang="en-US" b="1" dirty="0"/>
              <a:t>회전 베기 </a:t>
            </a:r>
            <a:r>
              <a:rPr lang="en-US" altLang="ko-KR" b="1" dirty="0"/>
              <a:t>-</a:t>
            </a:r>
            <a:r>
              <a:rPr lang="en-US" altLang="ko-KR" dirty="0"/>
              <a:t>	</a:t>
            </a:r>
            <a:r>
              <a:rPr lang="ko-KR" altLang="en-US" b="1" dirty="0"/>
              <a:t>회오리</a:t>
            </a:r>
            <a:r>
              <a:rPr lang="ko-KR" altLang="en-US" dirty="0"/>
              <a:t>처럼 돌면서 플레이어를 따라다니며 공격한다</a:t>
            </a:r>
            <a:r>
              <a:rPr lang="en-US" altLang="ko-KR" dirty="0"/>
              <a:t>.</a:t>
            </a:r>
          </a:p>
        </p:txBody>
      </p:sp>
      <p:sp>
        <p:nvSpPr>
          <p:cNvPr id="13" name="슬라이드 번호 개체 틀 12">
            <a:extLst>
              <a:ext uri="{FF2B5EF4-FFF2-40B4-BE49-F238E27FC236}">
                <a16:creationId xmlns:a16="http://schemas.microsoft.com/office/drawing/2014/main" id="{A18DD714-89B4-AA64-3EBA-93ADA3468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08DDA-D144-447C-83AF-A5E90D6F10CC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4591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70592" y="389855"/>
            <a:ext cx="264898" cy="24622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35490" y="335487"/>
            <a:ext cx="27123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Sandoll 고딕 03 Bold" pitchFamily="34" charset="-127"/>
                <a:ea typeface="Sandoll 고딕 03 Bold" pitchFamily="34" charset="-127"/>
              </a:rPr>
              <a:t>게임 진행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Sandoll 고딕 03 Bold" pitchFamily="34" charset="-127"/>
                <a:ea typeface="Sandoll 고딕 03 Bold" pitchFamily="34" charset="-127"/>
              </a:rPr>
              <a:t> &amp; UI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Sandoll 고딕 03 Bold" pitchFamily="34" charset="-127"/>
              <a:ea typeface="Sandoll 고딕 03 Bold" pitchFamily="34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251520" y="0"/>
            <a:ext cx="0" cy="68580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0" y="260648"/>
            <a:ext cx="9144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/>
          <p:cNvGrpSpPr/>
          <p:nvPr/>
        </p:nvGrpSpPr>
        <p:grpSpPr>
          <a:xfrm>
            <a:off x="8371684" y="6351563"/>
            <a:ext cx="772316" cy="491577"/>
            <a:chOff x="4252314" y="1143866"/>
            <a:chExt cx="772316" cy="491577"/>
          </a:xfrm>
        </p:grpSpPr>
        <p:sp>
          <p:nvSpPr>
            <p:cNvPr id="10" name="직사각형 9"/>
            <p:cNvSpPr/>
            <p:nvPr/>
          </p:nvSpPr>
          <p:spPr>
            <a:xfrm rot="599424">
              <a:off x="4252314" y="1223935"/>
              <a:ext cx="319686" cy="319686"/>
            </a:xfrm>
            <a:prstGeom prst="rect">
              <a:avLst/>
            </a:prstGeom>
            <a:noFill/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 rot="1427337">
              <a:off x="4556578" y="1143866"/>
              <a:ext cx="468052" cy="468052"/>
            </a:xfrm>
            <a:prstGeom prst="rect">
              <a:avLst/>
            </a:prstGeom>
            <a:noFill/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 rot="3783077">
              <a:off x="4440058" y="1443568"/>
              <a:ext cx="191875" cy="19187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1337BF4C-1A90-2620-6A3D-E268407D8F55}"/>
              </a:ext>
            </a:extLst>
          </p:cNvPr>
          <p:cNvSpPr txBox="1"/>
          <p:nvPr/>
        </p:nvSpPr>
        <p:spPr>
          <a:xfrm>
            <a:off x="-180528" y="765282"/>
            <a:ext cx="1872207" cy="372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로그인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D4D4584-1B21-02D8-27CF-54DFC720428D}"/>
              </a:ext>
            </a:extLst>
          </p:cNvPr>
          <p:cNvSpPr txBox="1"/>
          <p:nvPr/>
        </p:nvSpPr>
        <p:spPr>
          <a:xfrm>
            <a:off x="7572406" y="708026"/>
            <a:ext cx="1872207" cy="372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/>
              <a:t>메인메뉴</a:t>
            </a:r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78FCC24-5FCD-BE83-783D-4F96E947ACC1}"/>
              </a:ext>
            </a:extLst>
          </p:cNvPr>
          <p:cNvSpPr txBox="1"/>
          <p:nvPr/>
        </p:nvSpPr>
        <p:spPr>
          <a:xfrm>
            <a:off x="3737079" y="2419699"/>
            <a:ext cx="1872207" cy="372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사용자 설정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149D88A-2391-F8D4-18EF-47699DD4962E}"/>
              </a:ext>
            </a:extLst>
          </p:cNvPr>
          <p:cNvSpPr txBox="1"/>
          <p:nvPr/>
        </p:nvSpPr>
        <p:spPr>
          <a:xfrm>
            <a:off x="-309856" y="4129684"/>
            <a:ext cx="1872207" cy="372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로비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6810E53-848E-5F5F-446C-072B98C00562}"/>
              </a:ext>
            </a:extLst>
          </p:cNvPr>
          <p:cNvSpPr txBox="1"/>
          <p:nvPr/>
        </p:nvSpPr>
        <p:spPr>
          <a:xfrm>
            <a:off x="7590263" y="4129685"/>
            <a:ext cx="1872207" cy="372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/>
              <a:t>인게임</a:t>
            </a:r>
            <a:endParaRPr lang="ko-KR" altLang="en-US" dirty="0"/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E7C055CB-F575-8256-7F16-C1034ACA7E0F}"/>
              </a:ext>
            </a:extLst>
          </p:cNvPr>
          <p:cNvCxnSpPr>
            <a:cxnSpLocks/>
            <a:stCxn id="40" idx="3"/>
            <a:endCxn id="38" idx="1"/>
          </p:cNvCxnSpPr>
          <p:nvPr/>
        </p:nvCxnSpPr>
        <p:spPr>
          <a:xfrm flipV="1">
            <a:off x="3910470" y="2156593"/>
            <a:ext cx="1525426" cy="5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연결선: 꺾임 27">
            <a:extLst>
              <a:ext uri="{FF2B5EF4-FFF2-40B4-BE49-F238E27FC236}">
                <a16:creationId xmlns:a16="http://schemas.microsoft.com/office/drawing/2014/main" id="{FC9677CD-1496-B8B9-7D7D-E9E22AC300F6}"/>
              </a:ext>
            </a:extLst>
          </p:cNvPr>
          <p:cNvCxnSpPr>
            <a:cxnSpLocks/>
            <a:stCxn id="38" idx="2"/>
            <a:endCxn id="42" idx="3"/>
          </p:cNvCxnSpPr>
          <p:nvPr/>
        </p:nvCxnSpPr>
        <p:spPr>
          <a:xfrm rot="5400000">
            <a:off x="6504417" y="3137858"/>
            <a:ext cx="700244" cy="76271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EA83EBF6-4A3C-3E4C-2990-9B0BAC0B53D3}"/>
              </a:ext>
            </a:extLst>
          </p:cNvPr>
          <p:cNvCxnSpPr>
            <a:cxnSpLocks/>
            <a:stCxn id="42" idx="1"/>
            <a:endCxn id="36" idx="0"/>
          </p:cNvCxnSpPr>
          <p:nvPr/>
        </p:nvCxnSpPr>
        <p:spPr>
          <a:xfrm rot="10800000" flipV="1">
            <a:off x="2110468" y="3869337"/>
            <a:ext cx="762714" cy="70301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D29C155E-A7D6-1FDD-B3A7-84C3724B72FF}"/>
              </a:ext>
            </a:extLst>
          </p:cNvPr>
          <p:cNvCxnSpPr>
            <a:cxnSpLocks/>
            <a:stCxn id="36" idx="3"/>
            <a:endCxn id="44" idx="1"/>
          </p:cNvCxnSpPr>
          <p:nvPr/>
        </p:nvCxnSpPr>
        <p:spPr>
          <a:xfrm flipV="1">
            <a:off x="3910468" y="5579561"/>
            <a:ext cx="1525426" cy="52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8" name="그림 37" descr="텍스트이(가) 표시된 사진&#10;&#10;자동 생성된 설명">
            <a:extLst>
              <a:ext uri="{FF2B5EF4-FFF2-40B4-BE49-F238E27FC236}">
                <a16:creationId xmlns:a16="http://schemas.microsoft.com/office/drawing/2014/main" id="{8F09FFCF-9885-9829-06D2-711993C08D2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5896" y="1144093"/>
            <a:ext cx="3600000" cy="20250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40" name="그림 39" descr="텍스트, 나무이(가) 표시된 사진&#10;&#10;자동 생성된 설명">
            <a:extLst>
              <a:ext uri="{FF2B5EF4-FFF2-40B4-BE49-F238E27FC236}">
                <a16:creationId xmlns:a16="http://schemas.microsoft.com/office/drawing/2014/main" id="{A7D53A4E-BBC4-F21B-E578-1BBBC25F18D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470" y="1144595"/>
            <a:ext cx="3600000" cy="20250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14EB77D8-2979-4108-64E3-7DF21112FE5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3182" y="2856837"/>
            <a:ext cx="3600000" cy="20250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44" name="그림 43" descr="텍스트, 하늘, 여러개이(가) 표시된 사진&#10;&#10;자동 생성된 설명">
            <a:extLst>
              <a:ext uri="{FF2B5EF4-FFF2-40B4-BE49-F238E27FC236}">
                <a16:creationId xmlns:a16="http://schemas.microsoft.com/office/drawing/2014/main" id="{D677EE69-5270-CF6E-4CA6-9563B082665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5894" y="4567061"/>
            <a:ext cx="3600000" cy="20250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36" name="그림 35" descr="텍스트, 나무, 표지판, 여러개이(가) 표시된 사진&#10;&#10;자동 생성된 설명">
            <a:extLst>
              <a:ext uri="{FF2B5EF4-FFF2-40B4-BE49-F238E27FC236}">
                <a16:creationId xmlns:a16="http://schemas.microsoft.com/office/drawing/2014/main" id="{2A9A2B71-FD08-D448-B8DE-C25515337D9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468" y="4572351"/>
            <a:ext cx="3600000" cy="20250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57" name="슬라이드 번호 개체 틀 56">
            <a:extLst>
              <a:ext uri="{FF2B5EF4-FFF2-40B4-BE49-F238E27FC236}">
                <a16:creationId xmlns:a16="http://schemas.microsoft.com/office/drawing/2014/main" id="{B7B1C2DA-B46F-1B69-B6F6-5AAC0B6D8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08DDA-D144-447C-83AF-A5E90D6F10CC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69882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70592" y="389855"/>
            <a:ext cx="264898" cy="24622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35490" y="335487"/>
            <a:ext cx="14413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Sandoll 고딕 03 Bold" pitchFamily="34" charset="-127"/>
                <a:ea typeface="Sandoll 고딕 03 Bold" pitchFamily="34" charset="-127"/>
              </a:rPr>
              <a:t>조작법</a:t>
            </a:r>
          </a:p>
        </p:txBody>
      </p:sp>
      <p:cxnSp>
        <p:nvCxnSpPr>
          <p:cNvPr id="7" name="직선 연결선 6"/>
          <p:cNvCxnSpPr/>
          <p:nvPr/>
        </p:nvCxnSpPr>
        <p:spPr>
          <a:xfrm>
            <a:off x="251520" y="0"/>
            <a:ext cx="0" cy="68580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0" y="260648"/>
            <a:ext cx="9144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/>
          <p:cNvGrpSpPr/>
          <p:nvPr/>
        </p:nvGrpSpPr>
        <p:grpSpPr>
          <a:xfrm>
            <a:off x="8371684" y="6351563"/>
            <a:ext cx="772316" cy="491577"/>
            <a:chOff x="4252314" y="1143866"/>
            <a:chExt cx="772316" cy="491577"/>
          </a:xfrm>
        </p:grpSpPr>
        <p:sp>
          <p:nvSpPr>
            <p:cNvPr id="10" name="직사각형 9"/>
            <p:cNvSpPr/>
            <p:nvPr/>
          </p:nvSpPr>
          <p:spPr>
            <a:xfrm rot="599424">
              <a:off x="4252314" y="1223935"/>
              <a:ext cx="319686" cy="319686"/>
            </a:xfrm>
            <a:prstGeom prst="rect">
              <a:avLst/>
            </a:prstGeom>
            <a:noFill/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 rot="1427337">
              <a:off x="4556578" y="1143866"/>
              <a:ext cx="468052" cy="468052"/>
            </a:xfrm>
            <a:prstGeom prst="rect">
              <a:avLst/>
            </a:prstGeom>
            <a:noFill/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 rot="3783077">
              <a:off x="4440058" y="1443568"/>
              <a:ext cx="191875" cy="19187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102" name="Picture 6" descr="키보드 사용법 완전 정리 | 키보드 특수문자 읽는 법(한글,영어) | 37개 특수기호 전부">
            <a:extLst>
              <a:ext uri="{FF2B5EF4-FFF2-40B4-BE49-F238E27FC236}">
                <a16:creationId xmlns:a16="http://schemas.microsoft.com/office/drawing/2014/main" id="{677E4002-87CF-725A-3DDF-D21A7BF805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423" y="2533899"/>
            <a:ext cx="6024253" cy="301212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8ED717AA-231E-A3A3-B3EF-D1E2F9696F73}"/>
              </a:ext>
            </a:extLst>
          </p:cNvPr>
          <p:cNvCxnSpPr>
            <a:cxnSpLocks/>
          </p:cNvCxnSpPr>
          <p:nvPr/>
        </p:nvCxnSpPr>
        <p:spPr>
          <a:xfrm rot="5400000">
            <a:off x="1053084" y="3893051"/>
            <a:ext cx="820850" cy="216024"/>
          </a:xfrm>
          <a:prstGeom prst="bentConnector3">
            <a:avLst>
              <a:gd name="adj1" fmla="val 50000"/>
            </a:avLst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0F88D8E6-60F7-5AAF-EA15-514FB255FDBE}"/>
              </a:ext>
            </a:extLst>
          </p:cNvPr>
          <p:cNvCxnSpPr>
            <a:cxnSpLocks/>
          </p:cNvCxnSpPr>
          <p:nvPr/>
        </p:nvCxnSpPr>
        <p:spPr>
          <a:xfrm>
            <a:off x="1571519" y="3590638"/>
            <a:ext cx="914400" cy="415725"/>
          </a:xfrm>
          <a:prstGeom prst="bentConnector3">
            <a:avLst>
              <a:gd name="adj1" fmla="val 40278"/>
            </a:avLst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07" name="연결선: 꺾임 4106">
            <a:extLst>
              <a:ext uri="{FF2B5EF4-FFF2-40B4-BE49-F238E27FC236}">
                <a16:creationId xmlns:a16="http://schemas.microsoft.com/office/drawing/2014/main" id="{519E6EAF-0572-0248-13F3-579C6469FA78}"/>
              </a:ext>
            </a:extLst>
          </p:cNvPr>
          <p:cNvCxnSpPr>
            <a:cxnSpLocks/>
          </p:cNvCxnSpPr>
          <p:nvPr/>
        </p:nvCxnSpPr>
        <p:spPr>
          <a:xfrm flipV="1">
            <a:off x="1355497" y="4037068"/>
            <a:ext cx="1130422" cy="374420"/>
          </a:xfrm>
          <a:prstGeom prst="bentConnector3">
            <a:avLst>
              <a:gd name="adj1" fmla="val 100556"/>
            </a:avLst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18" name="직사각형 4117">
            <a:extLst>
              <a:ext uri="{FF2B5EF4-FFF2-40B4-BE49-F238E27FC236}">
                <a16:creationId xmlns:a16="http://schemas.microsoft.com/office/drawing/2014/main" id="{33A5310C-6DB4-F484-59D5-F04D1409AD0F}"/>
              </a:ext>
            </a:extLst>
          </p:cNvPr>
          <p:cNvSpPr/>
          <p:nvPr/>
        </p:nvSpPr>
        <p:spPr>
          <a:xfrm>
            <a:off x="2507623" y="4771528"/>
            <a:ext cx="1872208" cy="37442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19" name="직사각형 4118">
            <a:extLst>
              <a:ext uri="{FF2B5EF4-FFF2-40B4-BE49-F238E27FC236}">
                <a16:creationId xmlns:a16="http://schemas.microsoft.com/office/drawing/2014/main" id="{A3594DE2-34C6-3A6E-87C1-13472D4E6C85}"/>
              </a:ext>
            </a:extLst>
          </p:cNvPr>
          <p:cNvSpPr/>
          <p:nvPr/>
        </p:nvSpPr>
        <p:spPr>
          <a:xfrm>
            <a:off x="707423" y="4371450"/>
            <a:ext cx="432042" cy="400078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26" name="직사각형 4125">
            <a:extLst>
              <a:ext uri="{FF2B5EF4-FFF2-40B4-BE49-F238E27FC236}">
                <a16:creationId xmlns:a16="http://schemas.microsoft.com/office/drawing/2014/main" id="{0FDDA884-833E-F636-688A-A6EACB2A67F8}"/>
              </a:ext>
            </a:extLst>
          </p:cNvPr>
          <p:cNvSpPr/>
          <p:nvPr/>
        </p:nvSpPr>
        <p:spPr>
          <a:xfrm>
            <a:off x="2507624" y="4006364"/>
            <a:ext cx="360040" cy="374420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27" name="직사각형 4126">
            <a:extLst>
              <a:ext uri="{FF2B5EF4-FFF2-40B4-BE49-F238E27FC236}">
                <a16:creationId xmlns:a16="http://schemas.microsoft.com/office/drawing/2014/main" id="{9028E2FC-1DE6-7BD9-167A-C6608E83E1E8}"/>
              </a:ext>
            </a:extLst>
          </p:cNvPr>
          <p:cNvSpPr/>
          <p:nvPr/>
        </p:nvSpPr>
        <p:spPr>
          <a:xfrm>
            <a:off x="1956712" y="3590638"/>
            <a:ext cx="360040" cy="374420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28" name="직사각형 4127">
            <a:extLst>
              <a:ext uri="{FF2B5EF4-FFF2-40B4-BE49-F238E27FC236}">
                <a16:creationId xmlns:a16="http://schemas.microsoft.com/office/drawing/2014/main" id="{5779290A-A26F-EFD7-AEF0-8D2DE2FF27B5}"/>
              </a:ext>
            </a:extLst>
          </p:cNvPr>
          <p:cNvSpPr/>
          <p:nvPr/>
        </p:nvSpPr>
        <p:spPr>
          <a:xfrm>
            <a:off x="2687644" y="4388946"/>
            <a:ext cx="360040" cy="374420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29" name="직사각형 4128">
            <a:extLst>
              <a:ext uri="{FF2B5EF4-FFF2-40B4-BE49-F238E27FC236}">
                <a16:creationId xmlns:a16="http://schemas.microsoft.com/office/drawing/2014/main" id="{CD92F54E-F08E-64C3-7FF3-145544EEFA8F}"/>
              </a:ext>
            </a:extLst>
          </p:cNvPr>
          <p:cNvSpPr/>
          <p:nvPr/>
        </p:nvSpPr>
        <p:spPr>
          <a:xfrm>
            <a:off x="707422" y="2917849"/>
            <a:ext cx="360040" cy="267462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133" name="직선 연결선 4132">
            <a:extLst>
              <a:ext uri="{FF2B5EF4-FFF2-40B4-BE49-F238E27FC236}">
                <a16:creationId xmlns:a16="http://schemas.microsoft.com/office/drawing/2014/main" id="{E3E56A3E-6DA3-D92F-0007-98208DB2C66F}"/>
              </a:ext>
            </a:extLst>
          </p:cNvPr>
          <p:cNvCxnSpPr>
            <a:stCxn id="4129" idx="0"/>
          </p:cNvCxnSpPr>
          <p:nvPr/>
        </p:nvCxnSpPr>
        <p:spPr>
          <a:xfrm flipV="1">
            <a:off x="887442" y="2611288"/>
            <a:ext cx="0" cy="306561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135" name="직선 연결선 4134">
            <a:extLst>
              <a:ext uri="{FF2B5EF4-FFF2-40B4-BE49-F238E27FC236}">
                <a16:creationId xmlns:a16="http://schemas.microsoft.com/office/drawing/2014/main" id="{FE90EDF1-BB6D-2C60-867D-3841FC4714DB}"/>
              </a:ext>
            </a:extLst>
          </p:cNvPr>
          <p:cNvCxnSpPr>
            <a:stCxn id="4127" idx="0"/>
          </p:cNvCxnSpPr>
          <p:nvPr/>
        </p:nvCxnSpPr>
        <p:spPr>
          <a:xfrm flipV="1">
            <a:off x="2136732" y="2533899"/>
            <a:ext cx="0" cy="1056739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137" name="직선 연결선 4136">
            <a:extLst>
              <a:ext uri="{FF2B5EF4-FFF2-40B4-BE49-F238E27FC236}">
                <a16:creationId xmlns:a16="http://schemas.microsoft.com/office/drawing/2014/main" id="{2C53D1E2-7339-0038-2A6F-3CA036431402}"/>
              </a:ext>
            </a:extLst>
          </p:cNvPr>
          <p:cNvCxnSpPr/>
          <p:nvPr/>
        </p:nvCxnSpPr>
        <p:spPr>
          <a:xfrm flipV="1">
            <a:off x="1787543" y="1963216"/>
            <a:ext cx="0" cy="1627422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39" name="직선 연결선 4138">
            <a:extLst>
              <a:ext uri="{FF2B5EF4-FFF2-40B4-BE49-F238E27FC236}">
                <a16:creationId xmlns:a16="http://schemas.microsoft.com/office/drawing/2014/main" id="{7F51236D-73C0-EA9E-75F8-7894ED096134}"/>
              </a:ext>
            </a:extLst>
          </p:cNvPr>
          <p:cNvCxnSpPr>
            <a:stCxn id="4119" idx="2"/>
          </p:cNvCxnSpPr>
          <p:nvPr/>
        </p:nvCxnSpPr>
        <p:spPr>
          <a:xfrm>
            <a:off x="923444" y="4771528"/>
            <a:ext cx="0" cy="57606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41" name="직선 연결선 4140">
            <a:extLst>
              <a:ext uri="{FF2B5EF4-FFF2-40B4-BE49-F238E27FC236}">
                <a16:creationId xmlns:a16="http://schemas.microsoft.com/office/drawing/2014/main" id="{4C2D5B72-1B1A-B57D-EA27-6026BCFCF4F5}"/>
              </a:ext>
            </a:extLst>
          </p:cNvPr>
          <p:cNvCxnSpPr>
            <a:cxnSpLocks/>
            <a:stCxn id="4128" idx="2"/>
          </p:cNvCxnSpPr>
          <p:nvPr/>
        </p:nvCxnSpPr>
        <p:spPr>
          <a:xfrm>
            <a:off x="2867664" y="4763366"/>
            <a:ext cx="0" cy="1232298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143" name="직선 연결선 4142">
            <a:extLst>
              <a:ext uri="{FF2B5EF4-FFF2-40B4-BE49-F238E27FC236}">
                <a16:creationId xmlns:a16="http://schemas.microsoft.com/office/drawing/2014/main" id="{A520917B-5541-F4D6-7F94-9D6626ED30EC}"/>
              </a:ext>
            </a:extLst>
          </p:cNvPr>
          <p:cNvCxnSpPr>
            <a:stCxn id="4126" idx="0"/>
          </p:cNvCxnSpPr>
          <p:nvPr/>
        </p:nvCxnSpPr>
        <p:spPr>
          <a:xfrm flipV="1">
            <a:off x="2687644" y="1531168"/>
            <a:ext cx="0" cy="2475196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147" name="직선 연결선 4146">
            <a:extLst>
              <a:ext uri="{FF2B5EF4-FFF2-40B4-BE49-F238E27FC236}">
                <a16:creationId xmlns:a16="http://schemas.microsoft.com/office/drawing/2014/main" id="{2B336611-8110-A83C-F432-28F1531A9034}"/>
              </a:ext>
            </a:extLst>
          </p:cNvPr>
          <p:cNvCxnSpPr>
            <a:stCxn id="4118" idx="2"/>
          </p:cNvCxnSpPr>
          <p:nvPr/>
        </p:nvCxnSpPr>
        <p:spPr>
          <a:xfrm>
            <a:off x="3443727" y="5145948"/>
            <a:ext cx="0" cy="40007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49" name="TextBox 4148">
            <a:extLst>
              <a:ext uri="{FF2B5EF4-FFF2-40B4-BE49-F238E27FC236}">
                <a16:creationId xmlns:a16="http://schemas.microsoft.com/office/drawing/2014/main" id="{BDADEF38-CFC7-40D9-0E1C-61CA7851FF5C}"/>
              </a:ext>
            </a:extLst>
          </p:cNvPr>
          <p:cNvSpPr txBox="1"/>
          <p:nvPr/>
        </p:nvSpPr>
        <p:spPr>
          <a:xfrm>
            <a:off x="603424" y="2256738"/>
            <a:ext cx="605776" cy="338554"/>
          </a:xfrm>
          <a:prstGeom prst="rect">
            <a:avLst/>
          </a:prstGeom>
          <a:noFill/>
          <a:ln w="1905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메뉴</a:t>
            </a:r>
          </a:p>
        </p:txBody>
      </p:sp>
      <p:sp>
        <p:nvSpPr>
          <p:cNvPr id="4150" name="TextBox 4149">
            <a:extLst>
              <a:ext uri="{FF2B5EF4-FFF2-40B4-BE49-F238E27FC236}">
                <a16:creationId xmlns:a16="http://schemas.microsoft.com/office/drawing/2014/main" id="{39DEA7E5-8E18-F982-3ADB-A64AFD82A77B}"/>
              </a:ext>
            </a:extLst>
          </p:cNvPr>
          <p:cNvSpPr txBox="1"/>
          <p:nvPr/>
        </p:nvSpPr>
        <p:spPr>
          <a:xfrm>
            <a:off x="1850487" y="2188771"/>
            <a:ext cx="605776" cy="338554"/>
          </a:xfrm>
          <a:prstGeom prst="rect">
            <a:avLst/>
          </a:prstGeom>
          <a:noFill/>
          <a:ln w="1905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스킬</a:t>
            </a:r>
          </a:p>
        </p:txBody>
      </p:sp>
      <p:sp>
        <p:nvSpPr>
          <p:cNvPr id="4151" name="TextBox 4150">
            <a:extLst>
              <a:ext uri="{FF2B5EF4-FFF2-40B4-BE49-F238E27FC236}">
                <a16:creationId xmlns:a16="http://schemas.microsoft.com/office/drawing/2014/main" id="{168153A1-F823-CB67-A2E2-73E0B5C8C04E}"/>
              </a:ext>
            </a:extLst>
          </p:cNvPr>
          <p:cNvSpPr txBox="1"/>
          <p:nvPr/>
        </p:nvSpPr>
        <p:spPr>
          <a:xfrm>
            <a:off x="2062861" y="6000218"/>
            <a:ext cx="1609605" cy="338554"/>
          </a:xfrm>
          <a:prstGeom prst="rect">
            <a:avLst/>
          </a:prstGeom>
          <a:noFill/>
          <a:ln w="1905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마이크 </a:t>
            </a:r>
            <a:r>
              <a:rPr lang="en-US" altLang="ko-KR" sz="1600" dirty="0"/>
              <a:t>on/off</a:t>
            </a:r>
            <a:endParaRPr lang="ko-KR" altLang="en-US" sz="1600" dirty="0"/>
          </a:p>
        </p:txBody>
      </p:sp>
      <p:sp>
        <p:nvSpPr>
          <p:cNvPr id="4152" name="TextBox 4151">
            <a:extLst>
              <a:ext uri="{FF2B5EF4-FFF2-40B4-BE49-F238E27FC236}">
                <a16:creationId xmlns:a16="http://schemas.microsoft.com/office/drawing/2014/main" id="{AB71BE9C-A557-E5F4-54EA-355033208DA9}"/>
              </a:ext>
            </a:extLst>
          </p:cNvPr>
          <p:cNvSpPr txBox="1"/>
          <p:nvPr/>
        </p:nvSpPr>
        <p:spPr>
          <a:xfrm>
            <a:off x="2219313" y="1202227"/>
            <a:ext cx="1058971" cy="338554"/>
          </a:xfrm>
          <a:prstGeom prst="rect">
            <a:avLst/>
          </a:prstGeom>
          <a:noFill/>
          <a:ln w="1905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상호작용</a:t>
            </a:r>
          </a:p>
        </p:txBody>
      </p:sp>
      <p:sp>
        <p:nvSpPr>
          <p:cNvPr id="4153" name="TextBox 4152">
            <a:extLst>
              <a:ext uri="{FF2B5EF4-FFF2-40B4-BE49-F238E27FC236}">
                <a16:creationId xmlns:a16="http://schemas.microsoft.com/office/drawing/2014/main" id="{8D42F626-C058-7073-5977-AD9F6D5E596E}"/>
              </a:ext>
            </a:extLst>
          </p:cNvPr>
          <p:cNvSpPr txBox="1"/>
          <p:nvPr/>
        </p:nvSpPr>
        <p:spPr>
          <a:xfrm>
            <a:off x="1484655" y="1612021"/>
            <a:ext cx="605776" cy="338554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/>
              <a:t>이동</a:t>
            </a:r>
            <a:endParaRPr lang="ko-KR" altLang="en-US" sz="1600" dirty="0"/>
          </a:p>
        </p:txBody>
      </p:sp>
      <p:sp>
        <p:nvSpPr>
          <p:cNvPr id="4154" name="TextBox 4153">
            <a:extLst>
              <a:ext uri="{FF2B5EF4-FFF2-40B4-BE49-F238E27FC236}">
                <a16:creationId xmlns:a16="http://schemas.microsoft.com/office/drawing/2014/main" id="{CD1637B5-B0EF-7609-74F1-8E77209445DA}"/>
              </a:ext>
            </a:extLst>
          </p:cNvPr>
          <p:cNvSpPr txBox="1"/>
          <p:nvPr/>
        </p:nvSpPr>
        <p:spPr>
          <a:xfrm>
            <a:off x="633275" y="5345987"/>
            <a:ext cx="605776" cy="338554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걷기</a:t>
            </a:r>
          </a:p>
        </p:txBody>
      </p:sp>
      <p:sp>
        <p:nvSpPr>
          <p:cNvPr id="4155" name="TextBox 4154">
            <a:extLst>
              <a:ext uri="{FF2B5EF4-FFF2-40B4-BE49-F238E27FC236}">
                <a16:creationId xmlns:a16="http://schemas.microsoft.com/office/drawing/2014/main" id="{FC321828-DE99-8066-2B0C-FE1E0FD3E638}"/>
              </a:ext>
            </a:extLst>
          </p:cNvPr>
          <p:cNvSpPr txBox="1"/>
          <p:nvPr/>
        </p:nvSpPr>
        <p:spPr>
          <a:xfrm>
            <a:off x="3140839" y="5546026"/>
            <a:ext cx="605776" cy="338554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점프</a:t>
            </a:r>
          </a:p>
        </p:txBody>
      </p:sp>
      <p:pic>
        <p:nvPicPr>
          <p:cNvPr id="4156" name="Picture 8" descr="Mouse 3 Icon | Line Iconset | IconsMind">
            <a:extLst>
              <a:ext uri="{FF2B5EF4-FFF2-40B4-BE49-F238E27FC236}">
                <a16:creationId xmlns:a16="http://schemas.microsoft.com/office/drawing/2014/main" id="{82CAB43E-8520-8E59-699B-ABEF3CF791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2178" y="2915552"/>
            <a:ext cx="2222376" cy="2222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157" name="직선 연결선 4156">
            <a:extLst>
              <a:ext uri="{FF2B5EF4-FFF2-40B4-BE49-F238E27FC236}">
                <a16:creationId xmlns:a16="http://schemas.microsoft.com/office/drawing/2014/main" id="{49917D66-2DFC-D131-1EF1-05C3EAE34839}"/>
              </a:ext>
            </a:extLst>
          </p:cNvPr>
          <p:cNvCxnSpPr/>
          <p:nvPr/>
        </p:nvCxnSpPr>
        <p:spPr>
          <a:xfrm flipV="1">
            <a:off x="7404167" y="2358048"/>
            <a:ext cx="0" cy="1056739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158" name="TextBox 4157">
            <a:extLst>
              <a:ext uri="{FF2B5EF4-FFF2-40B4-BE49-F238E27FC236}">
                <a16:creationId xmlns:a16="http://schemas.microsoft.com/office/drawing/2014/main" id="{3C959C5D-61C2-7AEE-01FD-DB791E7F4CCC}"/>
              </a:ext>
            </a:extLst>
          </p:cNvPr>
          <p:cNvSpPr txBox="1"/>
          <p:nvPr/>
        </p:nvSpPr>
        <p:spPr>
          <a:xfrm>
            <a:off x="6841698" y="2019494"/>
            <a:ext cx="1124937" cy="338554"/>
          </a:xfrm>
          <a:prstGeom prst="rect">
            <a:avLst/>
          </a:prstGeom>
          <a:noFill/>
          <a:ln w="1905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기본 공격</a:t>
            </a:r>
          </a:p>
        </p:txBody>
      </p:sp>
      <p:cxnSp>
        <p:nvCxnSpPr>
          <p:cNvPr id="4159" name="직선 연결선 4158">
            <a:extLst>
              <a:ext uri="{FF2B5EF4-FFF2-40B4-BE49-F238E27FC236}">
                <a16:creationId xmlns:a16="http://schemas.microsoft.com/office/drawing/2014/main" id="{8F559E91-BBE9-0282-8E69-26617B2730DD}"/>
              </a:ext>
            </a:extLst>
          </p:cNvPr>
          <p:cNvCxnSpPr>
            <a:cxnSpLocks/>
          </p:cNvCxnSpPr>
          <p:nvPr/>
        </p:nvCxnSpPr>
        <p:spPr>
          <a:xfrm flipV="1">
            <a:off x="8076659" y="3638461"/>
            <a:ext cx="0" cy="1707526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160" name="TextBox 4159">
            <a:extLst>
              <a:ext uri="{FF2B5EF4-FFF2-40B4-BE49-F238E27FC236}">
                <a16:creationId xmlns:a16="http://schemas.microsoft.com/office/drawing/2014/main" id="{559434D8-8DAD-A8FB-00B5-211A2ACEB43A}"/>
              </a:ext>
            </a:extLst>
          </p:cNvPr>
          <p:cNvSpPr txBox="1"/>
          <p:nvPr/>
        </p:nvSpPr>
        <p:spPr>
          <a:xfrm>
            <a:off x="7488995" y="5376749"/>
            <a:ext cx="1124937" cy="584775"/>
          </a:xfrm>
          <a:prstGeom prst="rect">
            <a:avLst/>
          </a:prstGeom>
          <a:noFill/>
          <a:ln w="1905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(</a:t>
            </a:r>
            <a:r>
              <a:rPr lang="ko-KR" altLang="en-US" sz="1600" dirty="0"/>
              <a:t>검사</a:t>
            </a:r>
            <a:r>
              <a:rPr lang="en-US" altLang="ko-KR" sz="1600" dirty="0"/>
              <a:t>)</a:t>
            </a:r>
          </a:p>
          <a:p>
            <a:pPr algn="ctr"/>
            <a:r>
              <a:rPr lang="ko-KR" altLang="en-US" sz="1600" dirty="0"/>
              <a:t>특수 공격</a:t>
            </a:r>
          </a:p>
        </p:txBody>
      </p:sp>
      <p:sp>
        <p:nvSpPr>
          <p:cNvPr id="4162" name="TextBox 4161">
            <a:extLst>
              <a:ext uri="{FF2B5EF4-FFF2-40B4-BE49-F238E27FC236}">
                <a16:creationId xmlns:a16="http://schemas.microsoft.com/office/drawing/2014/main" id="{08C4DA66-C458-CEA5-CE95-4BE245524B2D}"/>
              </a:ext>
            </a:extLst>
          </p:cNvPr>
          <p:cNvSpPr txBox="1"/>
          <p:nvPr/>
        </p:nvSpPr>
        <p:spPr>
          <a:xfrm>
            <a:off x="5941258" y="576172"/>
            <a:ext cx="2913296" cy="954107"/>
          </a:xfrm>
          <a:prstGeom prst="rect">
            <a:avLst/>
          </a:prstGeom>
          <a:noFill/>
          <a:ln w="28575"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설정</a:t>
            </a:r>
            <a:endParaRPr lang="en-US" altLang="ko-KR" sz="1400" b="1" dirty="0"/>
          </a:p>
          <a:p>
            <a:endParaRPr lang="en-US" altLang="ko-KR" sz="1400" b="1" dirty="0"/>
          </a:p>
          <a:p>
            <a:r>
              <a:rPr lang="ko-KR" altLang="en-US" sz="1400" dirty="0"/>
              <a:t>그래픽 </a:t>
            </a:r>
            <a:r>
              <a:rPr lang="en-US" altLang="ko-KR" sz="1400" dirty="0"/>
              <a:t>-&gt; </a:t>
            </a:r>
            <a:r>
              <a:rPr lang="ko-KR" altLang="en-US" sz="1400" dirty="0"/>
              <a:t>전체 화면 </a:t>
            </a:r>
            <a:r>
              <a:rPr lang="en-US" altLang="ko-KR" sz="1400" dirty="0"/>
              <a:t>/ </a:t>
            </a:r>
            <a:r>
              <a:rPr lang="ko-KR" altLang="en-US" sz="1400" dirty="0"/>
              <a:t>창 모드</a:t>
            </a:r>
            <a:endParaRPr lang="en-US" altLang="ko-KR" sz="1400" dirty="0"/>
          </a:p>
          <a:p>
            <a:r>
              <a:rPr lang="ko-KR" altLang="en-US" sz="1400" dirty="0"/>
              <a:t>사운드 </a:t>
            </a:r>
            <a:r>
              <a:rPr lang="en-US" altLang="ko-KR" sz="1400" dirty="0"/>
              <a:t>-&gt; </a:t>
            </a:r>
            <a:r>
              <a:rPr lang="ko-KR" altLang="en-US" sz="1400" dirty="0"/>
              <a:t>음량 조절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FC844EC-847E-E8C8-CA94-8AEE410E16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08DDA-D144-447C-83AF-A5E90D6F10CC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31998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70592" y="389855"/>
            <a:ext cx="264898" cy="24622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35490" y="335487"/>
            <a:ext cx="14413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Sandoll 고딕 03 Bold" pitchFamily="34" charset="-127"/>
                <a:ea typeface="Sandoll 고딕 03 Bold" pitchFamily="34" charset="-127"/>
              </a:rPr>
              <a:t>게임 특징</a:t>
            </a:r>
          </a:p>
        </p:txBody>
      </p:sp>
      <p:cxnSp>
        <p:nvCxnSpPr>
          <p:cNvPr id="7" name="직선 연결선 6"/>
          <p:cNvCxnSpPr/>
          <p:nvPr/>
        </p:nvCxnSpPr>
        <p:spPr>
          <a:xfrm>
            <a:off x="251520" y="0"/>
            <a:ext cx="0" cy="68580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0" y="260648"/>
            <a:ext cx="9144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/>
          <p:cNvGrpSpPr/>
          <p:nvPr/>
        </p:nvGrpSpPr>
        <p:grpSpPr>
          <a:xfrm>
            <a:off x="8371684" y="6351563"/>
            <a:ext cx="772316" cy="491577"/>
            <a:chOff x="4252314" y="1143866"/>
            <a:chExt cx="772316" cy="491577"/>
          </a:xfrm>
        </p:grpSpPr>
        <p:sp>
          <p:nvSpPr>
            <p:cNvPr id="10" name="직사각형 9"/>
            <p:cNvSpPr/>
            <p:nvPr/>
          </p:nvSpPr>
          <p:spPr>
            <a:xfrm rot="599424">
              <a:off x="4252314" y="1223935"/>
              <a:ext cx="319686" cy="319686"/>
            </a:xfrm>
            <a:prstGeom prst="rect">
              <a:avLst/>
            </a:prstGeom>
            <a:noFill/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 rot="1427337">
              <a:off x="4556578" y="1143866"/>
              <a:ext cx="468052" cy="468052"/>
            </a:xfrm>
            <a:prstGeom prst="rect">
              <a:avLst/>
            </a:prstGeom>
            <a:noFill/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 rot="3783077">
              <a:off x="4440058" y="1443568"/>
              <a:ext cx="191875" cy="19187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163" name="TextBox 4162">
            <a:extLst>
              <a:ext uri="{FF2B5EF4-FFF2-40B4-BE49-F238E27FC236}">
                <a16:creationId xmlns:a16="http://schemas.microsoft.com/office/drawing/2014/main" id="{3C4B1F17-2D08-8557-911F-4590D98CF19B}"/>
              </a:ext>
            </a:extLst>
          </p:cNvPr>
          <p:cNvSpPr txBox="1"/>
          <p:nvPr/>
        </p:nvSpPr>
        <p:spPr>
          <a:xfrm>
            <a:off x="1907704" y="366265"/>
            <a:ext cx="2232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Sandoll 고딕 02 Medium" pitchFamily="34" charset="-127"/>
                <a:ea typeface="Sandoll 고딕 02 Medium" pitchFamily="34" charset="-127"/>
              </a:rPr>
              <a:t>1) 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Sandoll 고딕 02 Medium" pitchFamily="34" charset="-127"/>
                <a:ea typeface="Sandoll 고딕 02 Medium" pitchFamily="34" charset="-127"/>
              </a:rPr>
              <a:t>차별 점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D5AB063-24F1-C1C4-9487-C9169B037399}"/>
              </a:ext>
            </a:extLst>
          </p:cNvPr>
          <p:cNvSpPr/>
          <p:nvPr/>
        </p:nvSpPr>
        <p:spPr>
          <a:xfrm rot="20490163">
            <a:off x="918453" y="3547420"/>
            <a:ext cx="382788" cy="42186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55F9845-A601-98CE-2862-EB8420853333}"/>
              </a:ext>
            </a:extLst>
          </p:cNvPr>
          <p:cNvSpPr/>
          <p:nvPr/>
        </p:nvSpPr>
        <p:spPr>
          <a:xfrm rot="20490163">
            <a:off x="882942" y="4756874"/>
            <a:ext cx="382788" cy="42186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E07D91F-F350-0A72-7323-39DCC8A6FA89}"/>
              </a:ext>
            </a:extLst>
          </p:cNvPr>
          <p:cNvSpPr/>
          <p:nvPr/>
        </p:nvSpPr>
        <p:spPr>
          <a:xfrm rot="20490163">
            <a:off x="918455" y="1866032"/>
            <a:ext cx="382788" cy="42186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2214675-CD26-5EBA-9900-FD7626700D31}"/>
              </a:ext>
            </a:extLst>
          </p:cNvPr>
          <p:cNvSpPr txBox="1"/>
          <p:nvPr/>
        </p:nvSpPr>
        <p:spPr>
          <a:xfrm>
            <a:off x="971600" y="1816206"/>
            <a:ext cx="7629832" cy="3362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1  </a:t>
            </a:r>
            <a:r>
              <a:rPr lang="ko-KR" altLang="en-US" dirty="0"/>
              <a:t>감각을 빼앗는 것이 </a:t>
            </a:r>
            <a:r>
              <a:rPr lang="ko-KR" altLang="en-US" b="1" dirty="0"/>
              <a:t>게임 캐릭터의 능력치</a:t>
            </a:r>
            <a:r>
              <a:rPr lang="ko-KR" altLang="en-US" dirty="0"/>
              <a:t>에 영향을 주는 것이 아닌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</a:t>
            </a:r>
            <a:r>
              <a:rPr lang="ko-KR" altLang="en-US" b="1" dirty="0"/>
              <a:t>사용자</a:t>
            </a:r>
            <a:r>
              <a:rPr lang="ko-KR" altLang="en-US" dirty="0"/>
              <a:t>가 보고 듣고 느끼는 요소에 영향을 주어 </a:t>
            </a:r>
            <a:r>
              <a:rPr lang="ko-KR" altLang="en-US" b="1" dirty="0"/>
              <a:t>몰입감</a:t>
            </a:r>
            <a:r>
              <a:rPr lang="ko-KR" altLang="en-US" dirty="0"/>
              <a:t>을 준다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2  </a:t>
            </a:r>
            <a:r>
              <a:rPr lang="ko-KR" altLang="en-US" dirty="0"/>
              <a:t>스테이지 마다 </a:t>
            </a:r>
            <a:r>
              <a:rPr lang="en-US" altLang="ko-KR" b="1" dirty="0"/>
              <a:t>Cut-Scene</a:t>
            </a:r>
            <a:r>
              <a:rPr lang="ko-KR" altLang="en-US" dirty="0"/>
              <a:t>을 삽입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3  </a:t>
            </a:r>
            <a:r>
              <a:rPr lang="en-US" altLang="ko-KR" b="1" dirty="0" err="1"/>
              <a:t>Vivox</a:t>
            </a:r>
            <a:r>
              <a:rPr lang="en-US" altLang="ko-KR" b="1" dirty="0"/>
              <a:t> </a:t>
            </a:r>
            <a:r>
              <a:rPr lang="ko-KR" altLang="en-US" dirty="0"/>
              <a:t>를 이용한 거리에 따른 </a:t>
            </a:r>
            <a:r>
              <a:rPr lang="en-US" altLang="ko-KR" b="1" dirty="0"/>
              <a:t>3D </a:t>
            </a:r>
            <a:r>
              <a:rPr lang="ko-KR" altLang="en-US" b="1" dirty="0"/>
              <a:t>음성 채팅</a:t>
            </a:r>
            <a:endParaRPr lang="en-US" altLang="ko-KR" b="1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6F506E7-2F49-7E11-C5B7-776269C01C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08DDA-D144-447C-83AF-A5E90D6F10CC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80631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4F000E13-DDC9-3C39-CBCB-7C8532148B73}"/>
              </a:ext>
            </a:extLst>
          </p:cNvPr>
          <p:cNvSpPr/>
          <p:nvPr/>
        </p:nvSpPr>
        <p:spPr>
          <a:xfrm rot="20490163">
            <a:off x="399544" y="1558957"/>
            <a:ext cx="302030" cy="32086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B26AD94-1BC2-4747-0EDB-51BD2D1CCEBC}"/>
              </a:ext>
            </a:extLst>
          </p:cNvPr>
          <p:cNvSpPr/>
          <p:nvPr/>
        </p:nvSpPr>
        <p:spPr>
          <a:xfrm rot="20490163">
            <a:off x="413689" y="2298100"/>
            <a:ext cx="302030" cy="32086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DD3562B-60EF-9EFC-7190-CA2FD471857C}"/>
              </a:ext>
            </a:extLst>
          </p:cNvPr>
          <p:cNvSpPr/>
          <p:nvPr/>
        </p:nvSpPr>
        <p:spPr>
          <a:xfrm rot="20490163">
            <a:off x="413688" y="3012205"/>
            <a:ext cx="302030" cy="32086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B2AA921-47F9-9FFE-C08F-2E3ECBE51E0B}"/>
              </a:ext>
            </a:extLst>
          </p:cNvPr>
          <p:cNvSpPr/>
          <p:nvPr/>
        </p:nvSpPr>
        <p:spPr>
          <a:xfrm rot="20490163">
            <a:off x="386169" y="4038983"/>
            <a:ext cx="302030" cy="32086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468E4A5-77F0-A9BD-A7BD-CA1E4EC12930}"/>
              </a:ext>
            </a:extLst>
          </p:cNvPr>
          <p:cNvSpPr/>
          <p:nvPr/>
        </p:nvSpPr>
        <p:spPr>
          <a:xfrm rot="20490163">
            <a:off x="413689" y="4753088"/>
            <a:ext cx="302030" cy="32086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186FBEB-BB67-7481-5BBD-01CDD8F1F3FF}"/>
              </a:ext>
            </a:extLst>
          </p:cNvPr>
          <p:cNvSpPr/>
          <p:nvPr/>
        </p:nvSpPr>
        <p:spPr>
          <a:xfrm rot="20490163">
            <a:off x="413689" y="5461628"/>
            <a:ext cx="302030" cy="32086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62757E9-A12D-8008-AFFF-9FA122AB0A1D}"/>
              </a:ext>
            </a:extLst>
          </p:cNvPr>
          <p:cNvSpPr/>
          <p:nvPr/>
        </p:nvSpPr>
        <p:spPr>
          <a:xfrm rot="20490163">
            <a:off x="438717" y="6236866"/>
            <a:ext cx="302030" cy="32086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370592" y="389855"/>
            <a:ext cx="264898" cy="24622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35490" y="335487"/>
            <a:ext cx="14413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Sandoll 고딕 03 Bold" pitchFamily="34" charset="-127"/>
                <a:ea typeface="Sandoll 고딕 03 Bold" pitchFamily="34" charset="-127"/>
              </a:rPr>
              <a:t>게임 특징</a:t>
            </a:r>
          </a:p>
        </p:txBody>
      </p:sp>
      <p:cxnSp>
        <p:nvCxnSpPr>
          <p:cNvPr id="7" name="직선 연결선 6"/>
          <p:cNvCxnSpPr/>
          <p:nvPr/>
        </p:nvCxnSpPr>
        <p:spPr>
          <a:xfrm>
            <a:off x="251520" y="0"/>
            <a:ext cx="0" cy="68580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0" y="260648"/>
            <a:ext cx="9144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/>
          <p:cNvGrpSpPr/>
          <p:nvPr/>
        </p:nvGrpSpPr>
        <p:grpSpPr>
          <a:xfrm>
            <a:off x="8371684" y="6351563"/>
            <a:ext cx="772316" cy="491577"/>
            <a:chOff x="4252314" y="1143866"/>
            <a:chExt cx="772316" cy="491577"/>
          </a:xfrm>
        </p:grpSpPr>
        <p:sp>
          <p:nvSpPr>
            <p:cNvPr id="10" name="직사각형 9"/>
            <p:cNvSpPr/>
            <p:nvPr/>
          </p:nvSpPr>
          <p:spPr>
            <a:xfrm rot="599424">
              <a:off x="4252314" y="1223935"/>
              <a:ext cx="319686" cy="319686"/>
            </a:xfrm>
            <a:prstGeom prst="rect">
              <a:avLst/>
            </a:prstGeom>
            <a:noFill/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 rot="1427337">
              <a:off x="4556578" y="1143866"/>
              <a:ext cx="468052" cy="468052"/>
            </a:xfrm>
            <a:prstGeom prst="rect">
              <a:avLst/>
            </a:prstGeom>
            <a:noFill/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 rot="3783077">
              <a:off x="4440058" y="1443568"/>
              <a:ext cx="191875" cy="19187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163" name="TextBox 4162">
            <a:extLst>
              <a:ext uri="{FF2B5EF4-FFF2-40B4-BE49-F238E27FC236}">
                <a16:creationId xmlns:a16="http://schemas.microsoft.com/office/drawing/2014/main" id="{3C4B1F17-2D08-8557-911F-4590D98CF19B}"/>
              </a:ext>
            </a:extLst>
          </p:cNvPr>
          <p:cNvSpPr txBox="1"/>
          <p:nvPr/>
        </p:nvSpPr>
        <p:spPr>
          <a:xfrm>
            <a:off x="1907704" y="366265"/>
            <a:ext cx="2232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Sandoll 고딕 02 Medium" pitchFamily="34" charset="-127"/>
                <a:ea typeface="Sandoll 고딕 02 Medium" pitchFamily="34" charset="-127"/>
              </a:rPr>
              <a:t>2) 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Sandoll 고딕 02 Medium" pitchFamily="34" charset="-127"/>
                <a:ea typeface="Sandoll 고딕 02 Medium" pitchFamily="34" charset="-127"/>
              </a:rPr>
              <a:t>기술적 요소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E5AD1A1-2882-E6A0-B6D9-1D8CEA367436}"/>
              </a:ext>
            </a:extLst>
          </p:cNvPr>
          <p:cNvSpPr/>
          <p:nvPr/>
        </p:nvSpPr>
        <p:spPr>
          <a:xfrm rot="20490163">
            <a:off x="399544" y="829588"/>
            <a:ext cx="302030" cy="32086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41AF202-BC6D-8CE4-0407-56A9180CBA9F}"/>
              </a:ext>
            </a:extLst>
          </p:cNvPr>
          <p:cNvSpPr txBox="1"/>
          <p:nvPr/>
        </p:nvSpPr>
        <p:spPr>
          <a:xfrm>
            <a:off x="447999" y="799738"/>
            <a:ext cx="8061880" cy="60582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/>
              <a:t>1  </a:t>
            </a:r>
            <a:r>
              <a:rPr lang="ko-KR" altLang="en-US" sz="1200" u="sng" dirty="0" err="1"/>
              <a:t>스키닝</a:t>
            </a:r>
            <a:r>
              <a:rPr lang="ko-KR" altLang="en-US" sz="1200" u="sng" dirty="0"/>
              <a:t> 애니메이션</a:t>
            </a:r>
            <a:endParaRPr lang="en-US" altLang="ko-KR" sz="1200" u="sng" dirty="0"/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rgbClr val="000000"/>
                </a:solidFill>
                <a:ea typeface="맑은 고딕" panose="020B0503020000020004" pitchFamily="50" charset="-127"/>
                <a:cs typeface="굴림" panose="020B0600000101010101" pitchFamily="50" charset="-127"/>
              </a:rPr>
              <a:t>    </a:t>
            </a:r>
            <a:r>
              <a:rPr lang="en-US" altLang="ko-KR" sz="1200" b="1" dirty="0">
                <a:solidFill>
                  <a:srgbClr val="000000"/>
                </a:solidFill>
                <a:effectLst/>
                <a:ea typeface="맑은 고딕" panose="020B0503020000020004" pitchFamily="50" charset="-127"/>
                <a:cs typeface="굴림" panose="020B0600000101010101" pitchFamily="50" charset="-127"/>
              </a:rPr>
              <a:t>Blender</a:t>
            </a:r>
            <a:r>
              <a:rPr lang="ko-KR" altLang="ko-KR" sz="1200" dirty="0">
                <a:solidFill>
                  <a:srgbClr val="000000"/>
                </a:solidFill>
                <a:effectLst/>
                <a:ea typeface="굴림" panose="020B0600000101010101" pitchFamily="50" charset="-127"/>
                <a:cs typeface="굴림" panose="020B0600000101010101" pitchFamily="50" charset="-127"/>
              </a:rPr>
              <a:t>와 </a:t>
            </a:r>
            <a:r>
              <a:rPr lang="en-US" altLang="ko-KR" sz="1200" b="1" dirty="0">
                <a:solidFill>
                  <a:srgbClr val="000000"/>
                </a:solidFill>
                <a:effectLst/>
                <a:ea typeface="굴림" panose="020B0600000101010101" pitchFamily="50" charset="-127"/>
                <a:cs typeface="굴림" panose="020B0600000101010101" pitchFamily="50" charset="-127"/>
              </a:rPr>
              <a:t>Unity 3D</a:t>
            </a:r>
            <a:r>
              <a:rPr lang="ko-KR" altLang="ko-KR" sz="1200" dirty="0">
                <a:solidFill>
                  <a:srgbClr val="000000"/>
                </a:solidFill>
                <a:effectLst/>
                <a:ea typeface="굴림" panose="020B0600000101010101" pitchFamily="50" charset="-127"/>
                <a:cs typeface="굴림" panose="020B0600000101010101" pitchFamily="50" charset="-127"/>
              </a:rPr>
              <a:t>를 이용하여 </a:t>
            </a:r>
            <a:r>
              <a:rPr lang="ko-KR" altLang="ko-KR" sz="1200" b="1" dirty="0" err="1">
                <a:solidFill>
                  <a:srgbClr val="000000"/>
                </a:solidFill>
                <a:effectLst/>
                <a:ea typeface="굴림" panose="020B0600000101010101" pitchFamily="50" charset="-127"/>
                <a:cs typeface="굴림" panose="020B0600000101010101" pitchFamily="50" charset="-127"/>
              </a:rPr>
              <a:t>스키닝</a:t>
            </a:r>
            <a:r>
              <a:rPr lang="ko-KR" altLang="ko-KR" sz="1200" b="1" dirty="0">
                <a:solidFill>
                  <a:srgbClr val="000000"/>
                </a:solidFill>
                <a:effectLst/>
                <a:ea typeface="굴림" panose="020B0600000101010101" pitchFamily="50" charset="-127"/>
                <a:cs typeface="굴림" panose="020B0600000101010101" pitchFamily="50" charset="-127"/>
              </a:rPr>
              <a:t> 애니메이션</a:t>
            </a:r>
            <a:r>
              <a:rPr lang="ko-KR" altLang="ko-KR" sz="1200" dirty="0">
                <a:solidFill>
                  <a:srgbClr val="000000"/>
                </a:solidFill>
                <a:effectLst/>
                <a:ea typeface="굴림" panose="020B0600000101010101" pitchFamily="50" charset="-127"/>
                <a:cs typeface="굴림" panose="020B0600000101010101" pitchFamily="50" charset="-127"/>
              </a:rPr>
              <a:t>을 받아와 캐릭터와 몬스터의 애니메이션 구현</a:t>
            </a:r>
            <a:endParaRPr lang="en-US" altLang="ko-KR" sz="1200" dirty="0">
              <a:solidFill>
                <a:srgbClr val="000000"/>
              </a:solidFill>
              <a:effectLst/>
              <a:ea typeface="굴림" panose="020B0600000101010101" pitchFamily="50" charset="-127"/>
              <a:cs typeface="굴림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800" dirty="0"/>
          </a:p>
          <a:p>
            <a:pPr>
              <a:lnSpc>
                <a:spcPct val="150000"/>
              </a:lnSpc>
            </a:pPr>
            <a:r>
              <a:rPr lang="en-US" altLang="ko-KR" sz="1200" b="1" dirty="0"/>
              <a:t>2  </a:t>
            </a:r>
            <a:r>
              <a:rPr lang="ko-KR" altLang="en-US" sz="1200" u="sng" dirty="0" err="1"/>
              <a:t>블러링</a:t>
            </a:r>
            <a:endParaRPr lang="en-US" altLang="ko-KR" sz="1200" u="sng" dirty="0"/>
          </a:p>
          <a:p>
            <a:pPr>
              <a:lnSpc>
                <a:spcPct val="150000"/>
              </a:lnSpc>
            </a:pPr>
            <a:r>
              <a:rPr lang="en-US" altLang="ko-KR" sz="1200" b="1" dirty="0"/>
              <a:t>    DirectX12</a:t>
            </a:r>
            <a:r>
              <a:rPr lang="ko-KR" altLang="en-US" sz="1200" dirty="0"/>
              <a:t>를 이용해 </a:t>
            </a:r>
            <a:r>
              <a:rPr lang="ko-KR" altLang="en-US" sz="1200" b="1" dirty="0"/>
              <a:t>안개 효과</a:t>
            </a:r>
            <a:r>
              <a:rPr lang="ko-KR" altLang="en-US" sz="1200" dirty="0"/>
              <a:t>를 주어 좁아지는 시야를 표현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endParaRPr lang="en-US" altLang="ko-KR" sz="800" dirty="0"/>
          </a:p>
          <a:p>
            <a:pPr>
              <a:lnSpc>
                <a:spcPct val="150000"/>
              </a:lnSpc>
            </a:pPr>
            <a:r>
              <a:rPr lang="en-US" altLang="ko-KR" sz="1200" b="1" dirty="0"/>
              <a:t>3  </a:t>
            </a:r>
            <a:r>
              <a:rPr lang="ko-KR" altLang="en-US" sz="1200" u="sng" dirty="0"/>
              <a:t>멀티 플레이</a:t>
            </a:r>
            <a:endParaRPr lang="en-US" altLang="ko-KR" sz="1200" u="sng" dirty="0"/>
          </a:p>
          <a:p>
            <a:pPr>
              <a:lnSpc>
                <a:spcPct val="150000"/>
              </a:lnSpc>
            </a:pPr>
            <a:r>
              <a:rPr lang="en-US" altLang="ko-KR" sz="1200" b="1" dirty="0"/>
              <a:t>    IOCP </a:t>
            </a:r>
            <a:r>
              <a:rPr lang="ko-KR" altLang="en-US" sz="1200" b="1" dirty="0"/>
              <a:t>서버</a:t>
            </a:r>
            <a:r>
              <a:rPr lang="ko-KR" altLang="en-US" sz="1200" dirty="0"/>
              <a:t>를 이용해 멀티 플레이 구현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endParaRPr lang="en-US" altLang="ko-KR" sz="800" dirty="0"/>
          </a:p>
          <a:p>
            <a:pPr>
              <a:lnSpc>
                <a:spcPct val="150000"/>
              </a:lnSpc>
            </a:pPr>
            <a:r>
              <a:rPr lang="en-US" altLang="ko-KR" sz="1200" b="1" dirty="0"/>
              <a:t>4  </a:t>
            </a:r>
            <a:r>
              <a:rPr lang="ko-KR" altLang="en-US" sz="1200" u="sng" dirty="0"/>
              <a:t>컴포넌트 구조 디자인 패턴</a:t>
            </a:r>
            <a:endParaRPr lang="en-US" altLang="ko-KR" sz="1200" u="sng" dirty="0"/>
          </a:p>
          <a:p>
            <a:pPr>
              <a:lnSpc>
                <a:spcPct val="150000"/>
              </a:lnSpc>
            </a:pPr>
            <a:r>
              <a:rPr lang="ko-KR" altLang="en-US" sz="1200" b="1" dirty="0"/>
              <a:t>    컴포넌트 기반</a:t>
            </a:r>
            <a:r>
              <a:rPr lang="ko-KR" altLang="en-US" sz="1200" dirty="0"/>
              <a:t>의 </a:t>
            </a:r>
            <a:r>
              <a:rPr lang="ko-KR" altLang="en-US" sz="1200" b="1" dirty="0"/>
              <a:t>프레임워크</a:t>
            </a:r>
            <a:r>
              <a:rPr lang="ko-KR" altLang="en-US" sz="1200" dirty="0"/>
              <a:t>를 개발하여 코드의 </a:t>
            </a:r>
            <a:r>
              <a:rPr lang="ko-KR" altLang="en-US" sz="1200" b="1" dirty="0"/>
              <a:t>가독성</a:t>
            </a:r>
            <a:r>
              <a:rPr lang="ko-KR" altLang="en-US" sz="1200" dirty="0"/>
              <a:t>이 좋아지고 </a:t>
            </a:r>
            <a:r>
              <a:rPr lang="ko-KR" altLang="en-US" sz="1200" b="1" dirty="0"/>
              <a:t>버그</a:t>
            </a:r>
            <a:r>
              <a:rPr lang="ko-KR" altLang="en-US" sz="1200" dirty="0"/>
              <a:t>를 처리하기 쉬우며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b="1" dirty="0"/>
              <a:t>    재활용</a:t>
            </a:r>
            <a:r>
              <a:rPr lang="ko-KR" altLang="en-US" sz="1200" dirty="0"/>
              <a:t>이 간편해서 </a:t>
            </a:r>
            <a:r>
              <a:rPr lang="ko-KR" altLang="en-US" sz="1200" b="1" dirty="0"/>
              <a:t>게임 개발 속도</a:t>
            </a:r>
            <a:r>
              <a:rPr lang="ko-KR" altLang="en-US" sz="1200" dirty="0"/>
              <a:t>에 영향을 준다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endParaRPr lang="en-US" altLang="ko-KR" sz="800" dirty="0"/>
          </a:p>
          <a:p>
            <a:pPr>
              <a:lnSpc>
                <a:spcPct val="150000"/>
              </a:lnSpc>
            </a:pPr>
            <a:r>
              <a:rPr lang="en-US" altLang="ko-KR" sz="1200" b="1" dirty="0"/>
              <a:t>5  </a:t>
            </a:r>
            <a:r>
              <a:rPr lang="ko-KR" altLang="en-US" sz="1200" u="sng" dirty="0"/>
              <a:t>이펙트</a:t>
            </a:r>
            <a:endParaRPr lang="en-US" altLang="ko-KR" sz="1200" u="sng" dirty="0"/>
          </a:p>
          <a:p>
            <a:pPr>
              <a:lnSpc>
                <a:spcPct val="150000"/>
              </a:lnSpc>
            </a:pPr>
            <a:r>
              <a:rPr lang="en-US" altLang="ko-KR" sz="1200" b="1" dirty="0"/>
              <a:t>    DirectX12</a:t>
            </a:r>
            <a:r>
              <a:rPr lang="ko-KR" altLang="en-US" sz="1200" dirty="0"/>
              <a:t>로 </a:t>
            </a:r>
            <a:r>
              <a:rPr lang="ko-KR" altLang="en-US" sz="1200" b="1" dirty="0"/>
              <a:t>빌보드 </a:t>
            </a:r>
            <a:r>
              <a:rPr lang="ko-KR" altLang="en-US" sz="1200" dirty="0" err="1"/>
              <a:t>텍스쳐를</a:t>
            </a:r>
            <a:r>
              <a:rPr lang="ko-KR" altLang="en-US" sz="1200" dirty="0"/>
              <a:t> 이용한 이펙트 구현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endParaRPr lang="en-US" altLang="ko-KR" sz="800" dirty="0"/>
          </a:p>
          <a:p>
            <a:pPr>
              <a:lnSpc>
                <a:spcPct val="150000"/>
              </a:lnSpc>
            </a:pPr>
            <a:r>
              <a:rPr lang="en-US" altLang="ko-KR" sz="1200" b="1" dirty="0"/>
              <a:t>6  </a:t>
            </a:r>
            <a:r>
              <a:rPr lang="ko-KR" altLang="en-US" sz="1200" u="sng" dirty="0" err="1"/>
              <a:t>컷신</a:t>
            </a:r>
            <a:endParaRPr lang="en-US" altLang="ko-KR" sz="1200" u="sng" dirty="0"/>
          </a:p>
          <a:p>
            <a:pPr>
              <a:lnSpc>
                <a:spcPct val="150000"/>
              </a:lnSpc>
            </a:pPr>
            <a:r>
              <a:rPr lang="ko-KR" altLang="en-US" sz="1200" b="1" dirty="0"/>
              <a:t>    카메라</a:t>
            </a:r>
            <a:r>
              <a:rPr lang="ko-KR" altLang="en-US" sz="1200" dirty="0"/>
              <a:t>의 움직임과 객체의 애니메이션으로 게임 속 </a:t>
            </a:r>
            <a:r>
              <a:rPr lang="ko-KR" altLang="en-US" sz="1200" b="1" dirty="0"/>
              <a:t>영상 효과</a:t>
            </a:r>
            <a:r>
              <a:rPr lang="ko-KR" altLang="en-US" sz="1200" dirty="0"/>
              <a:t>구현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endParaRPr lang="en-US" altLang="ko-KR" sz="800" dirty="0"/>
          </a:p>
          <a:p>
            <a:pPr>
              <a:lnSpc>
                <a:spcPct val="150000"/>
              </a:lnSpc>
            </a:pPr>
            <a:r>
              <a:rPr lang="en-US" altLang="ko-KR" sz="1200" b="1" dirty="0"/>
              <a:t>7  </a:t>
            </a:r>
            <a:r>
              <a:rPr lang="ko-KR" altLang="en-US" sz="1200" u="sng" dirty="0"/>
              <a:t>음성 채팅</a:t>
            </a:r>
            <a:endParaRPr lang="en-US" altLang="ko-KR" sz="1200" u="sng" dirty="0"/>
          </a:p>
          <a:p>
            <a:pPr>
              <a:lnSpc>
                <a:spcPct val="150000"/>
              </a:lnSpc>
            </a:pPr>
            <a:r>
              <a:rPr lang="en-US" altLang="ko-KR" sz="1200" b="1" dirty="0"/>
              <a:t>    </a:t>
            </a:r>
            <a:r>
              <a:rPr lang="en-US" altLang="ko-KR" sz="1200" b="1" dirty="0" err="1"/>
              <a:t>Vivox</a:t>
            </a:r>
            <a:r>
              <a:rPr lang="ko-KR" altLang="en-US" sz="1200" dirty="0"/>
              <a:t>를 활용한 음성 채팅으로 플레이어 간의 의사소통이 </a:t>
            </a:r>
            <a:r>
              <a:rPr lang="ko-KR" altLang="en-US" sz="1200" dirty="0" err="1"/>
              <a:t>원활해진다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endParaRPr lang="en-US" altLang="ko-KR" sz="800" dirty="0"/>
          </a:p>
          <a:p>
            <a:pPr>
              <a:lnSpc>
                <a:spcPct val="150000"/>
              </a:lnSpc>
            </a:pPr>
            <a:r>
              <a:rPr lang="en-US" altLang="ko-KR" sz="1200" b="1" dirty="0"/>
              <a:t>8  </a:t>
            </a:r>
            <a:r>
              <a:rPr lang="ko-KR" altLang="en-US" sz="1200" u="sng" dirty="0" err="1"/>
              <a:t>카툰</a:t>
            </a:r>
            <a:r>
              <a:rPr lang="ko-KR" altLang="en-US" sz="1200" u="sng" dirty="0"/>
              <a:t> </a:t>
            </a:r>
            <a:r>
              <a:rPr lang="ko-KR" altLang="en-US" sz="1200" u="sng" dirty="0" err="1"/>
              <a:t>쉐이딩</a:t>
            </a:r>
            <a:endParaRPr lang="en-US" altLang="ko-KR" sz="1200" u="sng" dirty="0"/>
          </a:p>
          <a:p>
            <a:pPr>
              <a:lnSpc>
                <a:spcPct val="150000"/>
              </a:lnSpc>
            </a:pPr>
            <a:r>
              <a:rPr lang="ko-KR" altLang="en-US" sz="1200" b="1" dirty="0"/>
              <a:t>    </a:t>
            </a:r>
            <a:r>
              <a:rPr lang="ko-KR" altLang="en-US" sz="1200" b="1" dirty="0" err="1"/>
              <a:t>카툰</a:t>
            </a:r>
            <a:r>
              <a:rPr lang="ko-KR" altLang="en-US" sz="1200" b="1" dirty="0"/>
              <a:t> 렌더링</a:t>
            </a:r>
            <a:r>
              <a:rPr lang="ko-KR" altLang="en-US" sz="1200" dirty="0"/>
              <a:t>을 활용해 거부감 없고 포근한 느낌의 </a:t>
            </a:r>
            <a:r>
              <a:rPr lang="en-US" altLang="ko-KR" sz="1200" dirty="0"/>
              <a:t>3D</a:t>
            </a:r>
            <a:r>
              <a:rPr lang="ko-KR" altLang="en-US" sz="1200" dirty="0"/>
              <a:t>게임 구현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D79B2E2-A53E-8FBB-DCB2-18BAB2E0A2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08DDA-D144-447C-83AF-A5E90D6F10CC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8051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70592" y="389855"/>
            <a:ext cx="264898" cy="24622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35490" y="335487"/>
            <a:ext cx="14413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Sandoll 고딕 03 Bold" pitchFamily="34" charset="-127"/>
                <a:ea typeface="Sandoll 고딕 03 Bold" pitchFamily="34" charset="-127"/>
              </a:rPr>
              <a:t>게임 특징</a:t>
            </a:r>
          </a:p>
        </p:txBody>
      </p:sp>
      <p:cxnSp>
        <p:nvCxnSpPr>
          <p:cNvPr id="7" name="직선 연결선 6"/>
          <p:cNvCxnSpPr/>
          <p:nvPr/>
        </p:nvCxnSpPr>
        <p:spPr>
          <a:xfrm>
            <a:off x="251520" y="0"/>
            <a:ext cx="0" cy="68580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0" y="260648"/>
            <a:ext cx="9144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/>
          <p:cNvGrpSpPr/>
          <p:nvPr/>
        </p:nvGrpSpPr>
        <p:grpSpPr>
          <a:xfrm>
            <a:off x="8371684" y="6351563"/>
            <a:ext cx="772316" cy="491577"/>
            <a:chOff x="4252314" y="1143866"/>
            <a:chExt cx="772316" cy="491577"/>
          </a:xfrm>
        </p:grpSpPr>
        <p:sp>
          <p:nvSpPr>
            <p:cNvPr id="10" name="직사각형 9"/>
            <p:cNvSpPr/>
            <p:nvPr/>
          </p:nvSpPr>
          <p:spPr>
            <a:xfrm rot="599424">
              <a:off x="4252314" y="1223935"/>
              <a:ext cx="319686" cy="319686"/>
            </a:xfrm>
            <a:prstGeom prst="rect">
              <a:avLst/>
            </a:prstGeom>
            <a:noFill/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 rot="1427337">
              <a:off x="4556578" y="1143866"/>
              <a:ext cx="468052" cy="468052"/>
            </a:xfrm>
            <a:prstGeom prst="rect">
              <a:avLst/>
            </a:prstGeom>
            <a:noFill/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 rot="3783077">
              <a:off x="4440058" y="1443568"/>
              <a:ext cx="191875" cy="19187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163" name="TextBox 4162">
            <a:extLst>
              <a:ext uri="{FF2B5EF4-FFF2-40B4-BE49-F238E27FC236}">
                <a16:creationId xmlns:a16="http://schemas.microsoft.com/office/drawing/2014/main" id="{3C4B1F17-2D08-8557-911F-4590D98CF19B}"/>
              </a:ext>
            </a:extLst>
          </p:cNvPr>
          <p:cNvSpPr txBox="1"/>
          <p:nvPr/>
        </p:nvSpPr>
        <p:spPr>
          <a:xfrm>
            <a:off x="1907704" y="366265"/>
            <a:ext cx="2232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Sandoll 고딕 02 Medium" pitchFamily="34" charset="-127"/>
                <a:ea typeface="Sandoll 고딕 02 Medium" pitchFamily="34" charset="-127"/>
              </a:rPr>
              <a:t>3) 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Sandoll 고딕 02 Medium" pitchFamily="34" charset="-127"/>
                <a:ea typeface="Sandoll 고딕 02 Medium" pitchFamily="34" charset="-127"/>
              </a:rPr>
              <a:t>타 게임과 비교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32A9BB2-54F0-A71F-5A4E-E85793B418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011" y="1690760"/>
            <a:ext cx="4046793" cy="228267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1586400-A884-2B06-3106-F3107DD7C1FF}"/>
              </a:ext>
            </a:extLst>
          </p:cNvPr>
          <p:cNvSpPr txBox="1"/>
          <p:nvPr/>
        </p:nvSpPr>
        <p:spPr>
          <a:xfrm>
            <a:off x="503041" y="4001131"/>
            <a:ext cx="39365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출처 </a:t>
            </a:r>
            <a:r>
              <a:rPr lang="en-US" altLang="ko-KR" sz="800" dirty="0"/>
              <a:t>- https://bzooryu.tistory.com/77</a:t>
            </a:r>
            <a:endParaRPr lang="ko-KR" altLang="en-US" sz="800" dirty="0"/>
          </a:p>
        </p:txBody>
      </p:sp>
      <p:pic>
        <p:nvPicPr>
          <p:cNvPr id="10242" name="Picture 2" descr="Gunfire Reborn - Proving the '30 Seconds of Fun' Mantra">
            <a:extLst>
              <a:ext uri="{FF2B5EF4-FFF2-40B4-BE49-F238E27FC236}">
                <a16:creationId xmlns:a16="http://schemas.microsoft.com/office/drawing/2014/main" id="{E15E812A-79A7-7A19-A56C-8492C36AB0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040" y="4247353"/>
            <a:ext cx="4046793" cy="2282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C0A1512-0BE4-9FBB-FF7E-94EC0C056D4D}"/>
              </a:ext>
            </a:extLst>
          </p:cNvPr>
          <p:cNvSpPr txBox="1"/>
          <p:nvPr/>
        </p:nvSpPr>
        <p:spPr>
          <a:xfrm>
            <a:off x="503041" y="6514249"/>
            <a:ext cx="39365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출처 </a:t>
            </a:r>
            <a:r>
              <a:rPr lang="en-US" altLang="ko-KR" sz="800" dirty="0"/>
              <a:t>- https://www.superjumpmagazine.com/gunfire-reborn-30-seconds-of-fun/</a:t>
            </a:r>
            <a:endParaRPr lang="ko-KR" altLang="en-US" sz="8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F0EB287-4D86-8B27-81B0-B1209604BE06}"/>
              </a:ext>
            </a:extLst>
          </p:cNvPr>
          <p:cNvSpPr txBox="1"/>
          <p:nvPr/>
        </p:nvSpPr>
        <p:spPr>
          <a:xfrm>
            <a:off x="1338304" y="933066"/>
            <a:ext cx="23762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/>
              <a:t>건파이어</a:t>
            </a:r>
            <a:r>
              <a:rPr lang="ko-KR" altLang="en-US" dirty="0"/>
              <a:t> 리본</a:t>
            </a:r>
            <a:endParaRPr lang="en-US" altLang="ko-KR" dirty="0"/>
          </a:p>
          <a:p>
            <a:pPr algn="ctr"/>
            <a:r>
              <a:rPr lang="en-US" altLang="ko-KR" dirty="0"/>
              <a:t>( Gunfire Reborn )</a:t>
            </a:r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685A815-B982-D946-3384-F419145D23B2}"/>
              </a:ext>
            </a:extLst>
          </p:cNvPr>
          <p:cNvSpPr txBox="1"/>
          <p:nvPr/>
        </p:nvSpPr>
        <p:spPr>
          <a:xfrm>
            <a:off x="6162838" y="1386998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유사점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6160797C-CB6A-E90C-5CF2-B2030C1B3166}"/>
              </a:ext>
            </a:extLst>
          </p:cNvPr>
          <p:cNvSpPr/>
          <p:nvPr/>
        </p:nvSpPr>
        <p:spPr>
          <a:xfrm>
            <a:off x="4801350" y="1776306"/>
            <a:ext cx="4091129" cy="222482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28600" indent="-228600">
              <a:buAutoNum type="arabicPeriod"/>
            </a:pPr>
            <a:r>
              <a:rPr lang="en-US" altLang="ko-KR" sz="1200" dirty="0"/>
              <a:t>1</a:t>
            </a:r>
            <a:r>
              <a:rPr lang="ko-KR" altLang="en-US" sz="1200" dirty="0"/>
              <a:t>인칭 게임이다</a:t>
            </a:r>
            <a:r>
              <a:rPr lang="en-US" altLang="ko-KR" sz="1200" dirty="0"/>
              <a:t>.</a:t>
            </a:r>
          </a:p>
          <a:p>
            <a:pPr marL="228600" indent="-228600">
              <a:buAutoNum type="arabicPeriod"/>
            </a:pPr>
            <a:endParaRPr lang="en-US" altLang="ko-KR" sz="1200" dirty="0"/>
          </a:p>
          <a:p>
            <a:r>
              <a:rPr lang="en-US" altLang="ko-KR" sz="1200" dirty="0"/>
              <a:t>2. </a:t>
            </a:r>
            <a:r>
              <a:rPr lang="ko-KR" altLang="en-US" sz="1200" dirty="0"/>
              <a:t>최대 </a:t>
            </a:r>
            <a:r>
              <a:rPr lang="en-US" altLang="ko-KR" sz="1200" dirty="0"/>
              <a:t>4</a:t>
            </a:r>
            <a:r>
              <a:rPr lang="ko-KR" altLang="en-US" sz="1200" dirty="0"/>
              <a:t>인 협동게임이다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en-US" altLang="ko-KR" sz="1200" dirty="0"/>
              <a:t>3. </a:t>
            </a:r>
            <a:r>
              <a:rPr lang="ko-KR" altLang="en-US" sz="1200" dirty="0"/>
              <a:t>스킬과 무기를 사용하여 적을 물리쳐야 한다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  <a:p>
            <a:r>
              <a:rPr lang="en-US" altLang="ko-KR" sz="1200" dirty="0"/>
              <a:t>4. </a:t>
            </a:r>
            <a:r>
              <a:rPr lang="ko-KR" altLang="en-US" sz="1200" dirty="0"/>
              <a:t>일반 스테이지와 보스 스테이지로 나뉘어져 있다</a:t>
            </a:r>
            <a:r>
              <a:rPr lang="en-US" altLang="ko-KR" sz="1200" dirty="0"/>
              <a:t>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19690DC-B741-65A2-7139-4DFDCCC79FE8}"/>
              </a:ext>
            </a:extLst>
          </p:cNvPr>
          <p:cNvSpPr txBox="1"/>
          <p:nvPr/>
        </p:nvSpPr>
        <p:spPr>
          <a:xfrm>
            <a:off x="6162838" y="3999975"/>
            <a:ext cx="13681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차이점</a:t>
            </a: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2985935C-F360-9724-9143-FF88A42CA5C8}"/>
              </a:ext>
            </a:extLst>
          </p:cNvPr>
          <p:cNvSpPr/>
          <p:nvPr/>
        </p:nvSpPr>
        <p:spPr>
          <a:xfrm>
            <a:off x="4801350" y="4342289"/>
            <a:ext cx="4091129" cy="222482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28600" indent="-228600">
              <a:buAutoNum type="arabicPeriod"/>
            </a:pPr>
            <a:r>
              <a:rPr lang="ko-KR" altLang="en-US" sz="1200" dirty="0" err="1"/>
              <a:t>마나를</a:t>
            </a:r>
            <a:r>
              <a:rPr lang="ko-KR" altLang="en-US" sz="1200" dirty="0"/>
              <a:t> 신경 써야 한다</a:t>
            </a:r>
            <a:r>
              <a:rPr lang="en-US" altLang="ko-KR" sz="1200" dirty="0"/>
              <a:t>.</a:t>
            </a:r>
          </a:p>
          <a:p>
            <a:pPr marL="228600" indent="-228600">
              <a:buAutoNum type="arabicPeriod"/>
            </a:pPr>
            <a:endParaRPr lang="en-US" altLang="ko-KR" sz="1200" dirty="0"/>
          </a:p>
          <a:p>
            <a:r>
              <a:rPr lang="en-US" altLang="ko-KR" sz="1200" dirty="0"/>
              <a:t>2. </a:t>
            </a:r>
            <a:r>
              <a:rPr lang="ko-KR" altLang="en-US" sz="1200" dirty="0"/>
              <a:t>게임 진행을 위한 스토리 </a:t>
            </a:r>
            <a:r>
              <a:rPr lang="ko-KR" altLang="en-US" sz="1200" dirty="0" err="1"/>
              <a:t>텔링이</a:t>
            </a:r>
            <a:r>
              <a:rPr lang="ko-KR" altLang="en-US" sz="1200" dirty="0"/>
              <a:t> 존재한다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  <a:p>
            <a:r>
              <a:rPr lang="en-US" altLang="ko-KR" sz="1200" dirty="0"/>
              <a:t>3. </a:t>
            </a:r>
            <a:r>
              <a:rPr lang="ko-KR" altLang="en-US" sz="1200" dirty="0"/>
              <a:t>음성채팅이 가능하다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  <a:p>
            <a:r>
              <a:rPr lang="en-US" altLang="ko-KR" sz="1200" dirty="0"/>
              <a:t>4. </a:t>
            </a:r>
            <a:r>
              <a:rPr lang="ko-KR" altLang="en-US" sz="1200" dirty="0"/>
              <a:t>게임이 플레이어의 감각에 영향을 준다</a:t>
            </a:r>
            <a:r>
              <a:rPr lang="en-US" altLang="ko-KR" sz="1200" dirty="0"/>
              <a:t>.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5FDABA3-A0F8-95D7-C5D5-D2F115113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08DDA-D144-447C-83AF-A5E90D6F10CC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27470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70592" y="389855"/>
            <a:ext cx="264898" cy="24622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35490" y="335487"/>
            <a:ext cx="17762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Sandoll 고딕 03 Bold" pitchFamily="34" charset="-127"/>
                <a:ea typeface="Sandoll 고딕 03 Bold" pitchFamily="34" charset="-127"/>
              </a:rPr>
              <a:t>현황 및 계획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Sandoll 고딕 03 Bold" pitchFamily="34" charset="-127"/>
              <a:ea typeface="Sandoll 고딕 03 Bold" pitchFamily="34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251520" y="0"/>
            <a:ext cx="0" cy="68580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0" y="260648"/>
            <a:ext cx="9144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63" name="TextBox 4162">
            <a:extLst>
              <a:ext uri="{FF2B5EF4-FFF2-40B4-BE49-F238E27FC236}">
                <a16:creationId xmlns:a16="http://schemas.microsoft.com/office/drawing/2014/main" id="{3C4B1F17-2D08-8557-911F-4590D98CF19B}"/>
              </a:ext>
            </a:extLst>
          </p:cNvPr>
          <p:cNvSpPr txBox="1"/>
          <p:nvPr/>
        </p:nvSpPr>
        <p:spPr>
          <a:xfrm>
            <a:off x="2194227" y="366265"/>
            <a:ext cx="52580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Sandoll 고딕 02 Medium" pitchFamily="34" charset="-127"/>
                <a:ea typeface="Sandoll 고딕 02 Medium" pitchFamily="34" charset="-127"/>
              </a:rPr>
              <a:t>1) 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Sandoll 고딕 02 Medium" pitchFamily="34" charset="-127"/>
                <a:ea typeface="Sandoll 고딕 02 Medium" pitchFamily="34" charset="-127"/>
              </a:rPr>
              <a:t>구성원 역할 분담 및 중점 연구 분야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5DAEF35-F020-A34B-7F86-186C9B3A3EB9}"/>
              </a:ext>
            </a:extLst>
          </p:cNvPr>
          <p:cNvSpPr txBox="1"/>
          <p:nvPr/>
        </p:nvSpPr>
        <p:spPr>
          <a:xfrm>
            <a:off x="511222" y="3177012"/>
            <a:ext cx="1584176" cy="861774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1600" dirty="0"/>
              <a:t>2018180020</a:t>
            </a:r>
          </a:p>
          <a:p>
            <a:r>
              <a:rPr lang="ko-KR" altLang="en-US" b="1" dirty="0"/>
              <a:t>박재우</a:t>
            </a:r>
            <a:endParaRPr lang="en-US" altLang="ko-KR" b="1" dirty="0"/>
          </a:p>
          <a:p>
            <a:r>
              <a:rPr lang="en-US" altLang="ko-KR" sz="1400" dirty="0"/>
              <a:t>(</a:t>
            </a:r>
            <a:r>
              <a:rPr lang="ko-KR" altLang="en-US" sz="1400" dirty="0"/>
              <a:t>클라이언트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610EAD-EAEA-97D2-682D-F46F83F44849}"/>
              </a:ext>
            </a:extLst>
          </p:cNvPr>
          <p:cNvSpPr txBox="1"/>
          <p:nvPr/>
        </p:nvSpPr>
        <p:spPr>
          <a:xfrm>
            <a:off x="519120" y="4431235"/>
            <a:ext cx="1584176" cy="86177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1600" dirty="0"/>
              <a:t>2020182031</a:t>
            </a:r>
          </a:p>
          <a:p>
            <a:r>
              <a:rPr lang="ko-KR" altLang="en-US" b="1" dirty="0"/>
              <a:t>이서연</a:t>
            </a:r>
            <a:endParaRPr lang="en-US" altLang="ko-KR" b="1" dirty="0"/>
          </a:p>
          <a:p>
            <a:r>
              <a:rPr lang="en-US" altLang="ko-KR" sz="1400" dirty="0"/>
              <a:t>(</a:t>
            </a:r>
            <a:r>
              <a:rPr lang="ko-KR" altLang="en-US" sz="1400" dirty="0"/>
              <a:t>클라이언트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AA451C-AA5E-078C-161A-122EE43099F6}"/>
              </a:ext>
            </a:extLst>
          </p:cNvPr>
          <p:cNvSpPr txBox="1"/>
          <p:nvPr/>
        </p:nvSpPr>
        <p:spPr>
          <a:xfrm>
            <a:off x="511222" y="5685458"/>
            <a:ext cx="1584176" cy="86177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1600" dirty="0"/>
              <a:t>2020182037</a:t>
            </a:r>
          </a:p>
          <a:p>
            <a:r>
              <a:rPr lang="ko-KR" altLang="en-US" b="1" dirty="0" err="1"/>
              <a:t>정롭비</a:t>
            </a:r>
            <a:endParaRPr lang="en-US" altLang="ko-KR" b="1" dirty="0"/>
          </a:p>
          <a:p>
            <a:r>
              <a:rPr lang="en-US" altLang="ko-KR" sz="1400" dirty="0"/>
              <a:t>(</a:t>
            </a:r>
            <a:r>
              <a:rPr lang="ko-KR" altLang="en-US" sz="1400" dirty="0"/>
              <a:t>서버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9D0B5AF-0575-54FC-4544-66715A1C578C}"/>
              </a:ext>
            </a:extLst>
          </p:cNvPr>
          <p:cNvSpPr txBox="1"/>
          <p:nvPr/>
        </p:nvSpPr>
        <p:spPr>
          <a:xfrm>
            <a:off x="2302770" y="3249524"/>
            <a:ext cx="616090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Level-Design</a:t>
            </a:r>
          </a:p>
          <a:p>
            <a:r>
              <a:rPr lang="en-US" altLang="ko-KR" sz="1400" dirty="0"/>
              <a:t>VIVOX </a:t>
            </a:r>
            <a:r>
              <a:rPr lang="ko-KR" altLang="en-US" sz="1400" dirty="0"/>
              <a:t>환경 구축</a:t>
            </a:r>
            <a:endParaRPr lang="en-US" altLang="ko-KR" sz="1400" dirty="0"/>
          </a:p>
          <a:p>
            <a:r>
              <a:rPr lang="en-US" altLang="ko-KR" sz="1400" dirty="0"/>
              <a:t>Git </a:t>
            </a:r>
            <a:r>
              <a:rPr lang="ko-KR" altLang="en-US" sz="1400" dirty="0"/>
              <a:t>관리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6BAB15-F88D-E1A0-595C-56D5843B30A8}"/>
              </a:ext>
            </a:extLst>
          </p:cNvPr>
          <p:cNvSpPr txBox="1"/>
          <p:nvPr/>
        </p:nvSpPr>
        <p:spPr>
          <a:xfrm>
            <a:off x="2273990" y="4607521"/>
            <a:ext cx="61609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Shader</a:t>
            </a:r>
            <a:r>
              <a:rPr lang="ko-KR" altLang="en-US" sz="1400" dirty="0"/>
              <a:t> </a:t>
            </a:r>
            <a:r>
              <a:rPr lang="en-US" altLang="ko-KR" sz="1400" dirty="0"/>
              <a:t>Programming</a:t>
            </a:r>
          </a:p>
          <a:p>
            <a:r>
              <a:rPr lang="en-US" altLang="ko-KR" sz="1400" dirty="0"/>
              <a:t>2D </a:t>
            </a:r>
            <a:r>
              <a:rPr lang="ko-KR" altLang="en-US" sz="1400" dirty="0"/>
              <a:t>리소스 제작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802AB36-2113-AA46-E828-1E75ED7055AE}"/>
              </a:ext>
            </a:extLst>
          </p:cNvPr>
          <p:cNvSpPr txBox="1"/>
          <p:nvPr/>
        </p:nvSpPr>
        <p:spPr>
          <a:xfrm>
            <a:off x="2273989" y="5843343"/>
            <a:ext cx="61609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IOCP</a:t>
            </a:r>
            <a:r>
              <a:rPr lang="ko-KR" altLang="en-US" sz="1400" dirty="0"/>
              <a:t>기반 서버 구축</a:t>
            </a:r>
            <a:endParaRPr lang="en-US" altLang="ko-KR" sz="1400" dirty="0"/>
          </a:p>
          <a:p>
            <a:r>
              <a:rPr lang="ko-KR" altLang="en-US" sz="1400" dirty="0"/>
              <a:t>네트워크 프레임워크 작성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8DBE603-059C-A098-F95D-68B6751C0990}"/>
              </a:ext>
            </a:extLst>
          </p:cNvPr>
          <p:cNvSpPr txBox="1"/>
          <p:nvPr/>
        </p:nvSpPr>
        <p:spPr>
          <a:xfrm>
            <a:off x="2591024" y="1053512"/>
            <a:ext cx="223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역할 분담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8B129F9-ED72-A45E-72BC-FCB75A41676D}"/>
              </a:ext>
            </a:extLst>
          </p:cNvPr>
          <p:cNvSpPr txBox="1"/>
          <p:nvPr/>
        </p:nvSpPr>
        <p:spPr>
          <a:xfrm>
            <a:off x="6192076" y="1048542"/>
            <a:ext cx="2592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중점 연구 분야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15A9DA5-F196-540D-8963-A369D8EBAB3C}"/>
              </a:ext>
            </a:extLst>
          </p:cNvPr>
          <p:cNvSpPr txBox="1"/>
          <p:nvPr/>
        </p:nvSpPr>
        <p:spPr>
          <a:xfrm>
            <a:off x="5096283" y="3233775"/>
            <a:ext cx="61609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Level-Design </a:t>
            </a:r>
            <a:r>
              <a:rPr lang="ko-KR" altLang="en-US" sz="1400" dirty="0"/>
              <a:t>연구</a:t>
            </a:r>
            <a:endParaRPr lang="en-US" altLang="ko-KR" sz="1400" dirty="0"/>
          </a:p>
          <a:p>
            <a:r>
              <a:rPr lang="en-US" altLang="ko-KR" sz="1400" dirty="0"/>
              <a:t>DirectX12 </a:t>
            </a:r>
            <a:r>
              <a:rPr lang="ko-KR" altLang="en-US" sz="1400" dirty="0"/>
              <a:t>연구</a:t>
            </a:r>
            <a:endParaRPr lang="en-US" altLang="ko-KR" sz="1400" dirty="0"/>
          </a:p>
          <a:p>
            <a:r>
              <a:rPr lang="en-US" altLang="ko-KR" sz="1400" dirty="0"/>
              <a:t>VIVOX </a:t>
            </a:r>
            <a:r>
              <a:rPr lang="ko-KR" altLang="en-US" sz="1400" dirty="0"/>
              <a:t>환경 연구</a:t>
            </a:r>
            <a:endParaRPr lang="en-US" altLang="ko-KR" sz="1400" dirty="0"/>
          </a:p>
          <a:p>
            <a:endParaRPr lang="ko-KR" altLang="en-US" sz="14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7BE4F02-3641-084E-32E1-1EAE26C7C155}"/>
              </a:ext>
            </a:extLst>
          </p:cNvPr>
          <p:cNvSpPr txBox="1"/>
          <p:nvPr/>
        </p:nvSpPr>
        <p:spPr>
          <a:xfrm>
            <a:off x="5080772" y="4621990"/>
            <a:ext cx="616090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/>
              <a:t>카툰</a:t>
            </a:r>
            <a:r>
              <a:rPr lang="ko-KR" altLang="en-US" sz="1400" dirty="0"/>
              <a:t> 렌더링 및 여러 </a:t>
            </a:r>
            <a:r>
              <a:rPr lang="ko-KR" altLang="en-US" sz="1400" dirty="0" err="1"/>
              <a:t>쉐이더</a:t>
            </a:r>
            <a:r>
              <a:rPr lang="ko-KR" altLang="en-US" sz="1400" dirty="0"/>
              <a:t> 프로그래밍 연구</a:t>
            </a:r>
            <a:endParaRPr lang="en-US" altLang="ko-KR" sz="1400" dirty="0"/>
          </a:p>
          <a:p>
            <a:r>
              <a:rPr lang="en-US" altLang="ko-KR" sz="1400" dirty="0"/>
              <a:t>DirectX12 </a:t>
            </a:r>
            <a:r>
              <a:rPr lang="ko-KR" altLang="en-US" sz="1400" dirty="0"/>
              <a:t>연구</a:t>
            </a:r>
          </a:p>
          <a:p>
            <a:endParaRPr lang="ko-KR" altLang="en-US" sz="14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2CF5605-7CA3-8E0C-99C3-E75BE3A62B2F}"/>
              </a:ext>
            </a:extLst>
          </p:cNvPr>
          <p:cNvSpPr txBox="1"/>
          <p:nvPr/>
        </p:nvSpPr>
        <p:spPr>
          <a:xfrm>
            <a:off x="5096283" y="5843343"/>
            <a:ext cx="61609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IOCP </a:t>
            </a:r>
            <a:r>
              <a:rPr lang="ko-KR" altLang="en-US" sz="1400" dirty="0"/>
              <a:t>멀티 스레드 연구</a:t>
            </a:r>
            <a:endParaRPr lang="en-US" altLang="ko-KR" sz="1400" dirty="0"/>
          </a:p>
          <a:p>
            <a:r>
              <a:rPr lang="ko-KR" altLang="en-US" sz="1400" dirty="0"/>
              <a:t>네트워크 문제에 대처 가능한 설계 연구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77AC17B-9770-60EC-D40F-CA543223451D}"/>
              </a:ext>
            </a:extLst>
          </p:cNvPr>
          <p:cNvSpPr txBox="1"/>
          <p:nvPr/>
        </p:nvSpPr>
        <p:spPr>
          <a:xfrm>
            <a:off x="2282745" y="1856952"/>
            <a:ext cx="6160901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클라이언트 </a:t>
            </a:r>
            <a:r>
              <a:rPr lang="en-US" altLang="ko-KR" sz="1400" dirty="0"/>
              <a:t>Component </a:t>
            </a:r>
            <a:r>
              <a:rPr lang="ko-KR" altLang="en-US" sz="1400" dirty="0"/>
              <a:t>구조</a:t>
            </a:r>
            <a:endParaRPr lang="en-US" altLang="ko-KR" sz="1400" dirty="0"/>
          </a:p>
          <a:p>
            <a:r>
              <a:rPr lang="ko-KR" altLang="en-US" sz="1400" dirty="0"/>
              <a:t>프레임워크 제작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ko-KR" altLang="en-US" sz="1400" dirty="0"/>
              <a:t>애니메이션</a:t>
            </a:r>
            <a:endParaRPr lang="en-US" altLang="ko-KR" sz="1400" dirty="0"/>
          </a:p>
          <a:p>
            <a:r>
              <a:rPr lang="en-US" altLang="ko-KR" dirty="0"/>
              <a:t>	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FC45769-BF7F-62D9-F403-111F156D0A5D}"/>
              </a:ext>
            </a:extLst>
          </p:cNvPr>
          <p:cNvSpPr txBox="1"/>
          <p:nvPr/>
        </p:nvSpPr>
        <p:spPr>
          <a:xfrm>
            <a:off x="511222" y="1856952"/>
            <a:ext cx="1584176" cy="86177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US" altLang="ko-KR" sz="1600" dirty="0"/>
          </a:p>
          <a:p>
            <a:pPr algn="ctr"/>
            <a:r>
              <a:rPr lang="ko-KR" altLang="en-US" b="1" dirty="0"/>
              <a:t>공통</a:t>
            </a:r>
            <a:endParaRPr lang="en-US" altLang="ko-KR" b="1" dirty="0"/>
          </a:p>
          <a:p>
            <a:endParaRPr lang="en-US" altLang="ko-KR" sz="1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E079D30-5C4F-0D39-59A4-270CD57681F2}"/>
              </a:ext>
            </a:extLst>
          </p:cNvPr>
          <p:cNvSpPr txBox="1"/>
          <p:nvPr/>
        </p:nvSpPr>
        <p:spPr>
          <a:xfrm>
            <a:off x="5088672" y="1856952"/>
            <a:ext cx="422481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매끄러운 공동 작업을 위한 공학적 설계 방법 사고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ko-KR" altLang="en-US" sz="1400" dirty="0"/>
              <a:t>효율적인 </a:t>
            </a:r>
            <a:r>
              <a:rPr lang="en-US" altLang="ko-KR" sz="1400" dirty="0"/>
              <a:t>Multi - Threading</a:t>
            </a:r>
            <a:r>
              <a:rPr lang="ko-KR" altLang="en-US" sz="1400" dirty="0"/>
              <a:t>연구</a:t>
            </a:r>
            <a:endParaRPr lang="en-US" altLang="ko-KR" sz="1400" dirty="0"/>
          </a:p>
          <a:p>
            <a:endParaRPr lang="ko-KR" altLang="en-US" sz="1400" dirty="0"/>
          </a:p>
          <a:p>
            <a:r>
              <a:rPr lang="en-US" altLang="ko-KR" sz="1400" dirty="0"/>
              <a:t>Component</a:t>
            </a:r>
            <a:r>
              <a:rPr lang="ko-KR" altLang="en-US" sz="1400" dirty="0"/>
              <a:t>구조 프레임워크 연구</a:t>
            </a:r>
            <a:endParaRPr lang="en-US" altLang="ko-KR" sz="1400" dirty="0"/>
          </a:p>
        </p:txBody>
      </p:sp>
      <p:sp>
        <p:nvSpPr>
          <p:cNvPr id="24" name="슬라이드 번호 개체 틀 8">
            <a:extLst>
              <a:ext uri="{FF2B5EF4-FFF2-40B4-BE49-F238E27FC236}">
                <a16:creationId xmlns:a16="http://schemas.microsoft.com/office/drawing/2014/main" id="{2D963A08-C4B5-2897-7173-769B53393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9178" y="6414789"/>
            <a:ext cx="2133600" cy="365125"/>
          </a:xfrm>
        </p:spPr>
        <p:txBody>
          <a:bodyPr/>
          <a:lstStyle/>
          <a:p>
            <a:fld id="{4CC08DDA-D144-447C-83AF-A5E90D6F10CC}" type="slidenum">
              <a:rPr lang="ko-KR" altLang="en-US" smtClean="0"/>
              <a:t>16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575595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70592" y="389855"/>
            <a:ext cx="264898" cy="24622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35490" y="335487"/>
            <a:ext cx="17762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Sandoll 고딕 03 Bold" pitchFamily="34" charset="-127"/>
                <a:ea typeface="Sandoll 고딕 03 Bold" pitchFamily="34" charset="-127"/>
              </a:rPr>
              <a:t>현황 및 계획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Sandoll 고딕 03 Bold" pitchFamily="34" charset="-127"/>
              <a:ea typeface="Sandoll 고딕 03 Bold" pitchFamily="34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79512" y="0"/>
            <a:ext cx="0" cy="68580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0" y="260648"/>
            <a:ext cx="9144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63" name="TextBox 4162">
            <a:extLst>
              <a:ext uri="{FF2B5EF4-FFF2-40B4-BE49-F238E27FC236}">
                <a16:creationId xmlns:a16="http://schemas.microsoft.com/office/drawing/2014/main" id="{3C4B1F17-2D08-8557-911F-4590D98CF19B}"/>
              </a:ext>
            </a:extLst>
          </p:cNvPr>
          <p:cNvSpPr txBox="1"/>
          <p:nvPr/>
        </p:nvSpPr>
        <p:spPr>
          <a:xfrm>
            <a:off x="2194228" y="366265"/>
            <a:ext cx="3529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Sandoll 고딕 02 Medium" pitchFamily="34" charset="-127"/>
                <a:ea typeface="Sandoll 고딕 02 Medium" pitchFamily="34" charset="-127"/>
              </a:rPr>
              <a:t>2) 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Sandoll 고딕 02 Medium" pitchFamily="34" charset="-127"/>
                <a:ea typeface="Sandoll 고딕 02 Medium" pitchFamily="34" charset="-127"/>
              </a:rPr>
              <a:t>개인 별 준비 현황  및 일정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0BD29BA1-D977-4BF7-5E54-F5A8766CA2DB}"/>
              </a:ext>
            </a:extLst>
          </p:cNvPr>
          <p:cNvSpPr/>
          <p:nvPr/>
        </p:nvSpPr>
        <p:spPr>
          <a:xfrm>
            <a:off x="2517938" y="921343"/>
            <a:ext cx="4174956" cy="2135466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400" b="1" dirty="0"/>
              <a:t>Component</a:t>
            </a:r>
            <a:r>
              <a:rPr lang="ko-KR" altLang="en-US" sz="1400" b="1" dirty="0"/>
              <a:t> </a:t>
            </a:r>
            <a:r>
              <a:rPr lang="en-US" altLang="ko-KR" sz="1400" b="1" dirty="0"/>
              <a:t>Design</a:t>
            </a:r>
            <a:r>
              <a:rPr lang="ko-KR" altLang="en-US" sz="1400" b="1" dirty="0"/>
              <a:t> </a:t>
            </a:r>
            <a:r>
              <a:rPr lang="en-US" altLang="ko-KR" sz="1400" b="1" dirty="0"/>
              <a:t>Pattern</a:t>
            </a:r>
            <a:r>
              <a:rPr lang="ko-KR" altLang="en-US" sz="1400" b="1" dirty="0"/>
              <a:t> </a:t>
            </a:r>
            <a:r>
              <a:rPr lang="ko-KR" altLang="en-US" sz="1400" dirty="0"/>
              <a:t>학습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b="1" dirty="0"/>
              <a:t>3D</a:t>
            </a:r>
            <a:r>
              <a:rPr lang="ko-KR" altLang="en-US" sz="1400" b="1" dirty="0"/>
              <a:t>게임 프로그래밍</a:t>
            </a:r>
            <a:r>
              <a:rPr lang="en-US" altLang="ko-KR" sz="1400" b="1" dirty="0"/>
              <a:t>1/2</a:t>
            </a:r>
          </a:p>
          <a:p>
            <a:r>
              <a:rPr lang="ko-KR" altLang="en-US" sz="1400" b="1" dirty="0"/>
              <a:t>게임 수학</a:t>
            </a:r>
            <a:endParaRPr lang="en-US" altLang="ko-KR" sz="1400" b="1" dirty="0"/>
          </a:p>
          <a:p>
            <a:r>
              <a:rPr lang="en-US" altLang="ko-KR" sz="1400" b="1" dirty="0"/>
              <a:t>C / C++ / STL</a:t>
            </a:r>
          </a:p>
          <a:p>
            <a:r>
              <a:rPr lang="ko-KR" altLang="en-US" sz="1400" b="1" dirty="0"/>
              <a:t>네트워크 기초 </a:t>
            </a:r>
            <a:r>
              <a:rPr lang="en-US" altLang="ko-KR" sz="1400" b="1" dirty="0"/>
              <a:t>/ </a:t>
            </a:r>
            <a:r>
              <a:rPr lang="ko-KR" altLang="en-US" sz="1400" b="1" dirty="0"/>
              <a:t>게임 프로그래밍</a:t>
            </a:r>
            <a:endParaRPr lang="en-US" altLang="ko-KR" sz="1400" b="1" dirty="0"/>
          </a:p>
          <a:p>
            <a:r>
              <a:rPr lang="ko-KR" altLang="en-US" sz="1400" b="1" dirty="0"/>
              <a:t>자료구조</a:t>
            </a:r>
            <a:endParaRPr lang="en-US" altLang="ko-KR" sz="1400" b="1" dirty="0"/>
          </a:p>
          <a:p>
            <a:r>
              <a:rPr lang="ko-KR" altLang="en-US" sz="1400" b="1" dirty="0"/>
              <a:t>인공지능</a:t>
            </a:r>
            <a:endParaRPr lang="en-US" altLang="ko-KR" sz="1400" b="1" dirty="0"/>
          </a:p>
          <a:p>
            <a:r>
              <a:rPr lang="ko-KR" altLang="en-US" sz="1400" b="1" dirty="0"/>
              <a:t>알고리즘</a:t>
            </a:r>
            <a:r>
              <a:rPr lang="en-US" altLang="ko-KR" sz="1400" b="1" dirty="0"/>
              <a:t> </a:t>
            </a:r>
            <a:r>
              <a:rPr lang="ko-KR" altLang="en-US" sz="1400" dirty="0"/>
              <a:t>수강</a:t>
            </a:r>
            <a:endParaRPr lang="en-US" altLang="ko-KR" sz="1400" dirty="0"/>
          </a:p>
        </p:txBody>
      </p:sp>
      <p:graphicFrame>
        <p:nvGraphicFramePr>
          <p:cNvPr id="13" name="표 13">
            <a:extLst>
              <a:ext uri="{FF2B5EF4-FFF2-40B4-BE49-F238E27FC236}">
                <a16:creationId xmlns:a16="http://schemas.microsoft.com/office/drawing/2014/main" id="{9D91FFAA-5E16-C2BB-C961-6C880B9561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7539072"/>
              </p:ext>
            </p:extLst>
          </p:nvPr>
        </p:nvGraphicFramePr>
        <p:xfrm>
          <a:off x="410696" y="3310329"/>
          <a:ext cx="8389440" cy="3413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6792">
                  <a:extLst>
                    <a:ext uri="{9D8B030D-6E8A-4147-A177-3AD203B41FA5}">
                      <a16:colId xmlns:a16="http://schemas.microsoft.com/office/drawing/2014/main" val="646308543"/>
                    </a:ext>
                  </a:extLst>
                </a:gridCol>
                <a:gridCol w="729081">
                  <a:extLst>
                    <a:ext uri="{9D8B030D-6E8A-4147-A177-3AD203B41FA5}">
                      <a16:colId xmlns:a16="http://schemas.microsoft.com/office/drawing/2014/main" val="3854909331"/>
                    </a:ext>
                  </a:extLst>
                </a:gridCol>
                <a:gridCol w="729081">
                  <a:extLst>
                    <a:ext uri="{9D8B030D-6E8A-4147-A177-3AD203B41FA5}">
                      <a16:colId xmlns:a16="http://schemas.microsoft.com/office/drawing/2014/main" val="1420513523"/>
                    </a:ext>
                  </a:extLst>
                </a:gridCol>
                <a:gridCol w="729081">
                  <a:extLst>
                    <a:ext uri="{9D8B030D-6E8A-4147-A177-3AD203B41FA5}">
                      <a16:colId xmlns:a16="http://schemas.microsoft.com/office/drawing/2014/main" val="2222664373"/>
                    </a:ext>
                  </a:extLst>
                </a:gridCol>
                <a:gridCol w="729081">
                  <a:extLst>
                    <a:ext uri="{9D8B030D-6E8A-4147-A177-3AD203B41FA5}">
                      <a16:colId xmlns:a16="http://schemas.microsoft.com/office/drawing/2014/main" val="2644776520"/>
                    </a:ext>
                  </a:extLst>
                </a:gridCol>
                <a:gridCol w="729081">
                  <a:extLst>
                    <a:ext uri="{9D8B030D-6E8A-4147-A177-3AD203B41FA5}">
                      <a16:colId xmlns:a16="http://schemas.microsoft.com/office/drawing/2014/main" val="1059757455"/>
                    </a:ext>
                  </a:extLst>
                </a:gridCol>
                <a:gridCol w="729081">
                  <a:extLst>
                    <a:ext uri="{9D8B030D-6E8A-4147-A177-3AD203B41FA5}">
                      <a16:colId xmlns:a16="http://schemas.microsoft.com/office/drawing/2014/main" val="1855932391"/>
                    </a:ext>
                  </a:extLst>
                </a:gridCol>
                <a:gridCol w="729081">
                  <a:extLst>
                    <a:ext uri="{9D8B030D-6E8A-4147-A177-3AD203B41FA5}">
                      <a16:colId xmlns:a16="http://schemas.microsoft.com/office/drawing/2014/main" val="3742366756"/>
                    </a:ext>
                  </a:extLst>
                </a:gridCol>
                <a:gridCol w="729081">
                  <a:extLst>
                    <a:ext uri="{9D8B030D-6E8A-4147-A177-3AD203B41FA5}">
                      <a16:colId xmlns:a16="http://schemas.microsoft.com/office/drawing/2014/main" val="2372611223"/>
                    </a:ext>
                  </a:extLst>
                </a:gridCol>
              </a:tblGrid>
              <a:tr h="2786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항목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4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6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7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8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1087167"/>
                  </a:ext>
                </a:extLst>
              </a:tr>
              <a:tr h="1502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프레임 워크 제작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5143400"/>
                  </a:ext>
                </a:extLst>
              </a:tr>
              <a:tr h="1502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리소스 수집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6691842"/>
                  </a:ext>
                </a:extLst>
              </a:tr>
              <a:tr h="1949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게임 로직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F6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F6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F6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F6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F6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9168652"/>
                  </a:ext>
                </a:extLst>
              </a:tr>
              <a:tr h="1502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서버 제작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199969"/>
                  </a:ext>
                </a:extLst>
              </a:tr>
              <a:tr h="1502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충돌 처리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021137"/>
                  </a:ext>
                </a:extLst>
              </a:tr>
              <a:tr h="1502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애니메이션 구현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6107895"/>
                  </a:ext>
                </a:extLst>
              </a:tr>
              <a:tr h="1502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>
                          <a:solidFill>
                            <a:schemeClr val="tx1"/>
                          </a:solidFill>
                        </a:rPr>
                        <a:t>쉐이더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 제작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3794670"/>
                  </a:ext>
                </a:extLst>
              </a:tr>
              <a:tr h="1502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서버 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/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클라이언트 동기화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2303680"/>
                  </a:ext>
                </a:extLst>
              </a:tr>
              <a:tr h="15021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보이스 네트워크 구현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989789"/>
                  </a:ext>
                </a:extLst>
              </a:tr>
              <a:tr h="15021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게임 사운드 구현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6077380"/>
                  </a:ext>
                </a:extLst>
              </a:tr>
              <a:tr h="15021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이펙트 구현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5304759"/>
                  </a:ext>
                </a:extLst>
              </a:tr>
              <a:tr h="15021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테스트 및 버그 수정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7557130"/>
                  </a:ext>
                </a:extLst>
              </a:tr>
            </a:tbl>
          </a:graphicData>
        </a:graphic>
      </p:graphicFrame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92B934AB-86D1-CF97-8A36-74E463E16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40714" y="4077072"/>
            <a:ext cx="2133600" cy="365125"/>
          </a:xfrm>
        </p:spPr>
        <p:txBody>
          <a:bodyPr/>
          <a:lstStyle/>
          <a:p>
            <a:fld id="{4CC08DDA-D144-447C-83AF-A5E90D6F10CC}" type="slidenum">
              <a:rPr lang="ko-KR" altLang="en-US" smtClean="0"/>
              <a:t>17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003854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0" y="0"/>
            <a:ext cx="4427984" cy="6858000"/>
            <a:chOff x="0" y="0"/>
            <a:chExt cx="4427984" cy="6858000"/>
          </a:xfrm>
        </p:grpSpPr>
        <p:cxnSp>
          <p:nvCxnSpPr>
            <p:cNvPr id="5" name="직선 연결선 4"/>
            <p:cNvCxnSpPr/>
            <p:nvPr/>
          </p:nvCxnSpPr>
          <p:spPr>
            <a:xfrm flipH="1">
              <a:off x="0" y="0"/>
              <a:ext cx="2915816" cy="522920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0" y="4337720"/>
              <a:ext cx="4427984" cy="252028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그룹 11"/>
          <p:cNvGrpSpPr/>
          <p:nvPr/>
        </p:nvGrpSpPr>
        <p:grpSpPr>
          <a:xfrm>
            <a:off x="1998417" y="2368811"/>
            <a:ext cx="772316" cy="491577"/>
            <a:chOff x="4252314" y="1143866"/>
            <a:chExt cx="772316" cy="491577"/>
          </a:xfrm>
        </p:grpSpPr>
        <p:sp>
          <p:nvSpPr>
            <p:cNvPr id="9" name="직사각형 8"/>
            <p:cNvSpPr/>
            <p:nvPr/>
          </p:nvSpPr>
          <p:spPr>
            <a:xfrm rot="599424">
              <a:off x="4252314" y="1223935"/>
              <a:ext cx="319686" cy="319686"/>
            </a:xfrm>
            <a:prstGeom prst="rect">
              <a:avLst/>
            </a:prstGeom>
            <a:noFill/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/>
            <p:cNvSpPr/>
            <p:nvPr/>
          </p:nvSpPr>
          <p:spPr>
            <a:xfrm rot="1427337">
              <a:off x="4556578" y="1143866"/>
              <a:ext cx="468052" cy="468052"/>
            </a:xfrm>
            <a:prstGeom prst="rect">
              <a:avLst/>
            </a:prstGeom>
            <a:noFill/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 rot="3783077">
              <a:off x="4440058" y="1443568"/>
              <a:ext cx="191875" cy="19187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1995998" y="3096143"/>
            <a:ext cx="128998" cy="36084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2195736" y="3014882"/>
            <a:ext cx="20162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HU젊음의행진140" pitchFamily="18" charset="-127"/>
                <a:ea typeface="HU젊음의행진140" pitchFamily="18" charset="-127"/>
              </a:rPr>
              <a:t>감사합니다</a:t>
            </a:r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HU젊음의행진140" pitchFamily="18" charset="-127"/>
                <a:ea typeface="HU젊음의행진140" pitchFamily="18" charset="-127"/>
              </a:rPr>
              <a:t>.</a:t>
            </a:r>
            <a:endParaRPr lang="ko-KR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HU젊음의행진140" pitchFamily="18" charset="-127"/>
              <a:ea typeface="HU젊음의행진140" pitchFamily="18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2C7C500-E609-42C6-3572-6AE9F2F1F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08DDA-D144-447C-83AF-A5E90D6F10CC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72934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A3705E14-1E73-8134-150C-07631A8E11C5}"/>
              </a:ext>
            </a:extLst>
          </p:cNvPr>
          <p:cNvSpPr/>
          <p:nvPr/>
        </p:nvSpPr>
        <p:spPr>
          <a:xfrm rot="20490163">
            <a:off x="1100900" y="4479544"/>
            <a:ext cx="382788" cy="42186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4580FFC-4166-C7EF-8506-8153A9B395A6}"/>
              </a:ext>
            </a:extLst>
          </p:cNvPr>
          <p:cNvSpPr/>
          <p:nvPr/>
        </p:nvSpPr>
        <p:spPr>
          <a:xfrm rot="20490163">
            <a:off x="1096290" y="5431744"/>
            <a:ext cx="382788" cy="42186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63D5D88-3A4E-AB86-89EB-A887C56CE333}"/>
              </a:ext>
            </a:extLst>
          </p:cNvPr>
          <p:cNvSpPr/>
          <p:nvPr/>
        </p:nvSpPr>
        <p:spPr>
          <a:xfrm rot="20490163">
            <a:off x="1096291" y="3527122"/>
            <a:ext cx="382788" cy="42186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CD83F7E-076A-4B9A-3714-A01C45724DC7}"/>
              </a:ext>
            </a:extLst>
          </p:cNvPr>
          <p:cNvSpPr/>
          <p:nvPr/>
        </p:nvSpPr>
        <p:spPr>
          <a:xfrm rot="20490163">
            <a:off x="1096290" y="2574811"/>
            <a:ext cx="382788" cy="42186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B9D2513-2525-1501-DB31-21015ED95D99}"/>
              </a:ext>
            </a:extLst>
          </p:cNvPr>
          <p:cNvSpPr/>
          <p:nvPr/>
        </p:nvSpPr>
        <p:spPr>
          <a:xfrm rot="20490163">
            <a:off x="1096290" y="1622500"/>
            <a:ext cx="382788" cy="42186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370592" y="389855"/>
            <a:ext cx="264898" cy="24622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35490" y="335487"/>
            <a:ext cx="14882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Sandoll 고딕 03 Bold" pitchFamily="34" charset="-127"/>
                <a:ea typeface="Sandoll 고딕 03 Bold" pitchFamily="34" charset="-127"/>
              </a:rPr>
              <a:t>개발 준비</a:t>
            </a:r>
          </a:p>
        </p:txBody>
      </p:sp>
      <p:cxnSp>
        <p:nvCxnSpPr>
          <p:cNvPr id="7" name="직선 연결선 6"/>
          <p:cNvCxnSpPr/>
          <p:nvPr/>
        </p:nvCxnSpPr>
        <p:spPr>
          <a:xfrm>
            <a:off x="251520" y="0"/>
            <a:ext cx="0" cy="68580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0" y="260648"/>
            <a:ext cx="9144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/>
          <p:cNvGrpSpPr/>
          <p:nvPr/>
        </p:nvGrpSpPr>
        <p:grpSpPr>
          <a:xfrm>
            <a:off x="8371684" y="6351563"/>
            <a:ext cx="772316" cy="491577"/>
            <a:chOff x="4252314" y="1143866"/>
            <a:chExt cx="772316" cy="491577"/>
          </a:xfrm>
        </p:grpSpPr>
        <p:sp>
          <p:nvSpPr>
            <p:cNvPr id="10" name="직사각형 9"/>
            <p:cNvSpPr/>
            <p:nvPr/>
          </p:nvSpPr>
          <p:spPr>
            <a:xfrm rot="599424">
              <a:off x="4252314" y="1223935"/>
              <a:ext cx="319686" cy="319686"/>
            </a:xfrm>
            <a:prstGeom prst="rect">
              <a:avLst/>
            </a:prstGeom>
            <a:noFill/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 rot="1427337">
              <a:off x="4556578" y="1143866"/>
              <a:ext cx="468052" cy="468052"/>
            </a:xfrm>
            <a:prstGeom prst="rect">
              <a:avLst/>
            </a:prstGeom>
            <a:noFill/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 rot="3783077">
              <a:off x="4440058" y="1443568"/>
              <a:ext cx="191875" cy="19187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70262A0-FEE2-7285-419F-84C165D09D53}"/>
              </a:ext>
            </a:extLst>
          </p:cNvPr>
          <p:cNvSpPr txBox="1"/>
          <p:nvPr/>
        </p:nvSpPr>
        <p:spPr>
          <a:xfrm>
            <a:off x="1156636" y="1458007"/>
            <a:ext cx="8061880" cy="44529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/>
              <a:t>1</a:t>
            </a:r>
            <a:r>
              <a:rPr lang="en-US" altLang="ko-KR" dirty="0"/>
              <a:t>    </a:t>
            </a:r>
            <a:r>
              <a:rPr lang="ko-KR" altLang="en-US" b="1" dirty="0"/>
              <a:t>게임 제작</a:t>
            </a:r>
            <a:r>
              <a:rPr lang="ko-KR" altLang="en-US" dirty="0"/>
              <a:t>에 대한 전반적인 흐름 이해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sz="2400" dirty="0"/>
              <a:t>2</a:t>
            </a:r>
            <a:r>
              <a:rPr lang="en-US" altLang="ko-KR" dirty="0"/>
              <a:t>    </a:t>
            </a:r>
            <a:r>
              <a:rPr lang="ko-KR" altLang="en-US" dirty="0"/>
              <a:t>다른 사람이 봐도 </a:t>
            </a:r>
            <a:r>
              <a:rPr lang="ko-KR" altLang="en-US" b="1" dirty="0"/>
              <a:t>이해하기 쉬운 코드 </a:t>
            </a:r>
            <a:r>
              <a:rPr lang="ko-KR" altLang="en-US" dirty="0"/>
              <a:t>작성 요령 습득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sz="2400" dirty="0"/>
              <a:t>3</a:t>
            </a:r>
            <a:r>
              <a:rPr lang="en-US" altLang="ko-KR" dirty="0"/>
              <a:t>    </a:t>
            </a:r>
            <a:r>
              <a:rPr lang="en-US" altLang="ko-KR" b="1" dirty="0"/>
              <a:t>DirectX 12 </a:t>
            </a:r>
            <a:r>
              <a:rPr lang="ko-KR" altLang="en-US" dirty="0"/>
              <a:t>환경의 이해</a:t>
            </a:r>
            <a:r>
              <a:rPr lang="en-US" altLang="ko-KR" dirty="0"/>
              <a:t> </a:t>
            </a:r>
            <a:r>
              <a:rPr lang="ko-KR" altLang="en-US" dirty="0"/>
              <a:t>및 화려한 게임 제작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sz="2400" dirty="0"/>
              <a:t>4</a:t>
            </a:r>
            <a:r>
              <a:rPr lang="en-US" altLang="ko-KR" dirty="0"/>
              <a:t>    </a:t>
            </a:r>
            <a:r>
              <a:rPr lang="en-US" altLang="ko-KR" b="1" dirty="0"/>
              <a:t>IOCP</a:t>
            </a:r>
            <a:r>
              <a:rPr lang="en-US" altLang="ko-KR" dirty="0"/>
              <a:t> </a:t>
            </a:r>
            <a:r>
              <a:rPr lang="ko-KR" altLang="en-US" dirty="0"/>
              <a:t>서버 환경에 대한 이해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sz="2400" dirty="0"/>
              <a:t>5</a:t>
            </a:r>
            <a:r>
              <a:rPr lang="en-US" altLang="ko-KR" dirty="0"/>
              <a:t>    </a:t>
            </a:r>
            <a:r>
              <a:rPr lang="en-US" altLang="ko-KR" b="1" dirty="0"/>
              <a:t>GIT</a:t>
            </a:r>
            <a:r>
              <a:rPr lang="ko-KR" altLang="en-US" dirty="0"/>
              <a:t>을 이용한 </a:t>
            </a:r>
            <a:r>
              <a:rPr lang="ko-KR" altLang="en-US" b="1" dirty="0"/>
              <a:t>협업 능력</a:t>
            </a:r>
            <a:r>
              <a:rPr lang="ko-KR" altLang="en-US" dirty="0"/>
              <a:t> 향상</a:t>
            </a:r>
            <a:endParaRPr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397F37-A0EF-62DE-22EA-F082A53E380B}"/>
              </a:ext>
            </a:extLst>
          </p:cNvPr>
          <p:cNvSpPr txBox="1"/>
          <p:nvPr/>
        </p:nvSpPr>
        <p:spPr>
          <a:xfrm>
            <a:off x="1835696" y="366265"/>
            <a:ext cx="2232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Sandoll 고딕 02 Medium" pitchFamily="34" charset="-127"/>
                <a:ea typeface="Sandoll 고딕 02 Medium" pitchFamily="34" charset="-127"/>
              </a:rPr>
              <a:t>1) 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Sandoll 고딕 02 Medium" pitchFamily="34" charset="-127"/>
                <a:ea typeface="Sandoll 고딕 02 Medium" pitchFamily="34" charset="-127"/>
              </a:rPr>
              <a:t>연구 목적</a:t>
            </a:r>
          </a:p>
        </p:txBody>
      </p:sp>
      <p:sp>
        <p:nvSpPr>
          <p:cNvPr id="18" name="슬라이드 번호 개체 틀 17">
            <a:extLst>
              <a:ext uri="{FF2B5EF4-FFF2-40B4-BE49-F238E27FC236}">
                <a16:creationId xmlns:a16="http://schemas.microsoft.com/office/drawing/2014/main" id="{B10B9451-55CE-BA20-E874-7E58733BDC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08DDA-D144-447C-83AF-A5E90D6F10CC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4580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70592" y="389855"/>
            <a:ext cx="264898" cy="24622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35490" y="335487"/>
            <a:ext cx="14882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Sandoll 고딕 03 Bold" pitchFamily="34" charset="-127"/>
                <a:ea typeface="Sandoll 고딕 03 Bold" pitchFamily="34" charset="-127"/>
              </a:rPr>
              <a:t>개발 준비</a:t>
            </a:r>
          </a:p>
        </p:txBody>
      </p:sp>
      <p:cxnSp>
        <p:nvCxnSpPr>
          <p:cNvPr id="7" name="직선 연결선 6"/>
          <p:cNvCxnSpPr/>
          <p:nvPr/>
        </p:nvCxnSpPr>
        <p:spPr>
          <a:xfrm>
            <a:off x="251520" y="0"/>
            <a:ext cx="0" cy="68580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0" y="260648"/>
            <a:ext cx="9144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/>
          <p:cNvGrpSpPr/>
          <p:nvPr/>
        </p:nvGrpSpPr>
        <p:grpSpPr>
          <a:xfrm>
            <a:off x="8371684" y="6351563"/>
            <a:ext cx="772316" cy="491577"/>
            <a:chOff x="4252314" y="1143866"/>
            <a:chExt cx="772316" cy="491577"/>
          </a:xfrm>
        </p:grpSpPr>
        <p:sp>
          <p:nvSpPr>
            <p:cNvPr id="10" name="직사각형 9"/>
            <p:cNvSpPr/>
            <p:nvPr/>
          </p:nvSpPr>
          <p:spPr>
            <a:xfrm rot="599424">
              <a:off x="4252314" y="1223935"/>
              <a:ext cx="319686" cy="319686"/>
            </a:xfrm>
            <a:prstGeom prst="rect">
              <a:avLst/>
            </a:prstGeom>
            <a:noFill/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 rot="1427337">
              <a:off x="4556578" y="1143866"/>
              <a:ext cx="468052" cy="468052"/>
            </a:xfrm>
            <a:prstGeom prst="rect">
              <a:avLst/>
            </a:prstGeom>
            <a:noFill/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 rot="3783077">
              <a:off x="4440058" y="1443568"/>
              <a:ext cx="191875" cy="19187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26" name="Picture 2" descr="Microsoft에서 Windows 7에 DirectX 12를 공식지원 &gt; 하드웨어 뉴스 | 퀘이사존">
            <a:extLst>
              <a:ext uri="{FF2B5EF4-FFF2-40B4-BE49-F238E27FC236}">
                <a16:creationId xmlns:a16="http://schemas.microsoft.com/office/drawing/2014/main" id="{37DE5111-B406-0A85-B84C-0500F43314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88" r="16888"/>
          <a:stretch/>
        </p:blipFill>
        <p:spPr bwMode="auto">
          <a:xfrm>
            <a:off x="962129" y="1206123"/>
            <a:ext cx="1440000" cy="14400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Visual Studio Version 17.3 Archives - TechGoing">
            <a:extLst>
              <a:ext uri="{FF2B5EF4-FFF2-40B4-BE49-F238E27FC236}">
                <a16:creationId xmlns:a16="http://schemas.microsoft.com/office/drawing/2014/main" id="{D5641F02-0169-22D8-22FA-C7622FD7382C}"/>
              </a:ext>
            </a:extLst>
          </p:cNvPr>
          <p:cNvPicPr>
            <a:picLocks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5" r="5915"/>
          <a:stretch/>
        </p:blipFill>
        <p:spPr bwMode="auto">
          <a:xfrm>
            <a:off x="3852000" y="1193544"/>
            <a:ext cx="1440000" cy="14400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유니티, 게임용 음성-텍스트 채팅 서비스 제공 기업 '비복스' 인수 : 보드나라 기사">
            <a:extLst>
              <a:ext uri="{FF2B5EF4-FFF2-40B4-BE49-F238E27FC236}">
                <a16:creationId xmlns:a16="http://schemas.microsoft.com/office/drawing/2014/main" id="{7ECA8089-BDF0-EFC3-5659-730BFD52B5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1871" y="1193544"/>
            <a:ext cx="1440000" cy="14400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3F7B957-FB22-F299-D2E3-5A52E0A13B06}"/>
              </a:ext>
            </a:extLst>
          </p:cNvPr>
          <p:cNvSpPr txBox="1"/>
          <p:nvPr/>
        </p:nvSpPr>
        <p:spPr>
          <a:xfrm>
            <a:off x="782030" y="908720"/>
            <a:ext cx="1800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DirectX 12 SDK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B8DA598-CE4F-0A51-DD9F-3D0AB511546E}"/>
              </a:ext>
            </a:extLst>
          </p:cNvPr>
          <p:cNvSpPr txBox="1"/>
          <p:nvPr/>
        </p:nvSpPr>
        <p:spPr>
          <a:xfrm>
            <a:off x="3707917" y="908720"/>
            <a:ext cx="2458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Visual Studio 2022</a:t>
            </a:r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FC96398-30E0-6C5D-6DCD-05EDE35649F2}"/>
              </a:ext>
            </a:extLst>
          </p:cNvPr>
          <p:cNvSpPr txBox="1"/>
          <p:nvPr/>
        </p:nvSpPr>
        <p:spPr>
          <a:xfrm>
            <a:off x="6715951" y="908720"/>
            <a:ext cx="1800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/>
              <a:t>Vivox</a:t>
            </a:r>
            <a:endParaRPr lang="ko-KR" altLang="en-US" dirty="0"/>
          </a:p>
        </p:txBody>
      </p:sp>
      <p:pic>
        <p:nvPicPr>
          <p:cNvPr id="1034" name="Picture 10" descr="GitHub 비밀번호를 토큰 방식으로 바꾸는법 과 왜 바꾸어야 하는가?">
            <a:extLst>
              <a:ext uri="{FF2B5EF4-FFF2-40B4-BE49-F238E27FC236}">
                <a16:creationId xmlns:a16="http://schemas.microsoft.com/office/drawing/2014/main" id="{720C1D12-1774-27A7-2FD6-C01FD06E79F0}"/>
              </a:ext>
            </a:extLst>
          </p:cNvPr>
          <p:cNvPicPr>
            <a:picLocks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92" r="22392"/>
          <a:stretch/>
        </p:blipFill>
        <p:spPr bwMode="auto">
          <a:xfrm>
            <a:off x="962129" y="3181737"/>
            <a:ext cx="1440000" cy="14400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49B2E56-D792-BF5E-ABB2-9C6F60549F96}"/>
              </a:ext>
            </a:extLst>
          </p:cNvPr>
          <p:cNvSpPr txBox="1"/>
          <p:nvPr/>
        </p:nvSpPr>
        <p:spPr>
          <a:xfrm>
            <a:off x="827584" y="2899516"/>
            <a:ext cx="1800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GitHub</a:t>
            </a:r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C5A8949-66F4-3F38-4B08-F5A4D9FFEFD3}"/>
              </a:ext>
            </a:extLst>
          </p:cNvPr>
          <p:cNvSpPr txBox="1"/>
          <p:nvPr/>
        </p:nvSpPr>
        <p:spPr>
          <a:xfrm>
            <a:off x="782030" y="4882867"/>
            <a:ext cx="1800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Unity</a:t>
            </a:r>
            <a:endParaRPr lang="ko-KR" altLang="en-US" dirty="0"/>
          </a:p>
        </p:txBody>
      </p:sp>
      <p:pic>
        <p:nvPicPr>
          <p:cNvPr id="1038" name="Picture 14" descr="Póster «Logotipo de Blender 3D» de OmranHorizon | Redbubble">
            <a:extLst>
              <a:ext uri="{FF2B5EF4-FFF2-40B4-BE49-F238E27FC236}">
                <a16:creationId xmlns:a16="http://schemas.microsoft.com/office/drawing/2014/main" id="{D4861357-D7B2-BD43-4FEC-BD138FA676A6}"/>
              </a:ext>
            </a:extLst>
          </p:cNvPr>
          <p:cNvPicPr>
            <a:picLocks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35" t="8019" r="7965" b="7941"/>
          <a:stretch/>
        </p:blipFill>
        <p:spPr bwMode="auto">
          <a:xfrm>
            <a:off x="3852000" y="3181737"/>
            <a:ext cx="1440000" cy="14400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BCBFE316-F7E3-9AB1-8789-B3E567686908}"/>
              </a:ext>
            </a:extLst>
          </p:cNvPr>
          <p:cNvSpPr txBox="1"/>
          <p:nvPr/>
        </p:nvSpPr>
        <p:spPr>
          <a:xfrm>
            <a:off x="3671900" y="2899516"/>
            <a:ext cx="1800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Blender</a:t>
            </a:r>
            <a:endParaRPr lang="ko-KR" altLang="en-US" dirty="0"/>
          </a:p>
        </p:txBody>
      </p:sp>
      <p:pic>
        <p:nvPicPr>
          <p:cNvPr id="1040" name="Picture 16" descr="3ds Max 2022 Annual Single-User">
            <a:extLst>
              <a:ext uri="{FF2B5EF4-FFF2-40B4-BE49-F238E27FC236}">
                <a16:creationId xmlns:a16="http://schemas.microsoft.com/office/drawing/2014/main" id="{A7119356-14E5-D745-7AF1-06BA6C6887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1871" y="3181737"/>
            <a:ext cx="1440000" cy="14400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38BA3358-5BCA-8222-F3E8-53219220F99B}"/>
              </a:ext>
            </a:extLst>
          </p:cNvPr>
          <p:cNvSpPr txBox="1"/>
          <p:nvPr/>
        </p:nvSpPr>
        <p:spPr>
          <a:xfrm>
            <a:off x="6701510" y="2899516"/>
            <a:ext cx="1800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3DS Max 2022</a:t>
            </a:r>
            <a:endParaRPr lang="ko-KR" altLang="en-US" dirty="0"/>
          </a:p>
        </p:txBody>
      </p:sp>
      <p:pic>
        <p:nvPicPr>
          <p:cNvPr id="1042" name="Picture 18" descr="Unity Technologies · GitHub">
            <a:extLst>
              <a:ext uri="{FF2B5EF4-FFF2-40B4-BE49-F238E27FC236}">
                <a16:creationId xmlns:a16="http://schemas.microsoft.com/office/drawing/2014/main" id="{5EE34527-F89B-BAB0-6A9B-9F859A3F37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129" y="5145589"/>
            <a:ext cx="1440000" cy="14400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FMOD">
            <a:extLst>
              <a:ext uri="{FF2B5EF4-FFF2-40B4-BE49-F238E27FC236}">
                <a16:creationId xmlns:a16="http://schemas.microsoft.com/office/drawing/2014/main" id="{FD36EF7D-4971-515A-E46A-259E9F17CA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5944" y="5145589"/>
            <a:ext cx="1440000" cy="14400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2FBDB7E0-16C1-B602-58E4-8C990CFA89DB}"/>
              </a:ext>
            </a:extLst>
          </p:cNvPr>
          <p:cNvSpPr txBox="1"/>
          <p:nvPr/>
        </p:nvSpPr>
        <p:spPr>
          <a:xfrm>
            <a:off x="3707917" y="4882867"/>
            <a:ext cx="1800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FMOD 2.02</a:t>
            </a:r>
            <a:endParaRPr lang="ko-KR" altLang="en-US" dirty="0"/>
          </a:p>
        </p:txBody>
      </p:sp>
      <p:pic>
        <p:nvPicPr>
          <p:cNvPr id="1046" name="Picture 22">
            <a:extLst>
              <a:ext uri="{FF2B5EF4-FFF2-40B4-BE49-F238E27FC236}">
                <a16:creationId xmlns:a16="http://schemas.microsoft.com/office/drawing/2014/main" id="{E86D7953-B377-C31F-2DE9-9400D61DC3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3804" y="5145589"/>
            <a:ext cx="1440000" cy="14400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9D6F7172-D9EF-DDA3-2CA1-0B9B43E90574}"/>
              </a:ext>
            </a:extLst>
          </p:cNvPr>
          <p:cNvSpPr txBox="1"/>
          <p:nvPr/>
        </p:nvSpPr>
        <p:spPr>
          <a:xfrm>
            <a:off x="6453704" y="4882867"/>
            <a:ext cx="2072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/>
              <a:t>MediBang</a:t>
            </a:r>
            <a:r>
              <a:rPr lang="en-US" altLang="ko-KR" dirty="0"/>
              <a:t> Paint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5EB575B-02F1-9140-FF89-2E9957E309DB}"/>
              </a:ext>
            </a:extLst>
          </p:cNvPr>
          <p:cNvSpPr txBox="1"/>
          <p:nvPr/>
        </p:nvSpPr>
        <p:spPr>
          <a:xfrm>
            <a:off x="1835696" y="366265"/>
            <a:ext cx="2232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Sandoll 고딕 02 Medium" pitchFamily="34" charset="-127"/>
                <a:ea typeface="Sandoll 고딕 02 Medium" pitchFamily="34" charset="-127"/>
              </a:rPr>
              <a:t>2) 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Sandoll 고딕 02 Medium" pitchFamily="34" charset="-127"/>
                <a:ea typeface="Sandoll 고딕 02 Medium" pitchFamily="34" charset="-127"/>
              </a:rPr>
              <a:t>개발 환경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4EF2B67-E955-D55E-89C3-7FF4AD57C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08DDA-D144-447C-83AF-A5E90D6F10CC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90174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35A178D9-BD6D-7BB0-04EA-184870C3CF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337"/>
          <a:stretch/>
        </p:blipFill>
        <p:spPr>
          <a:xfrm>
            <a:off x="5415059" y="4016367"/>
            <a:ext cx="3520723" cy="208516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87675AC1-7B38-D74A-C41A-8539899C18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4807"/>
          <a:stretch/>
        </p:blipFill>
        <p:spPr>
          <a:xfrm>
            <a:off x="403474" y="4391147"/>
            <a:ext cx="4972744" cy="1561565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370592" y="389855"/>
            <a:ext cx="264898" cy="24622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35490" y="335487"/>
            <a:ext cx="14162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Sandoll 고딕 03 Bold" pitchFamily="34" charset="-127"/>
                <a:ea typeface="Sandoll 고딕 03 Bold" pitchFamily="34" charset="-127"/>
              </a:rPr>
              <a:t>게임 소개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Sandoll 고딕 03 Bold" pitchFamily="34" charset="-127"/>
              <a:ea typeface="Sandoll 고딕 03 Bold" pitchFamily="34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835696" y="366265"/>
            <a:ext cx="2232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Sandoll 고딕 02 Medium" pitchFamily="34" charset="-127"/>
                <a:ea typeface="Sandoll 고딕 02 Medium" pitchFamily="34" charset="-127"/>
              </a:rPr>
              <a:t>1) 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Sandoll 고딕 02 Medium" pitchFamily="34" charset="-127"/>
                <a:ea typeface="Sandoll 고딕 02 Medium" pitchFamily="34" charset="-127"/>
              </a:rPr>
              <a:t>게임 스토리 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Sandoll 고딕 02 Medium" pitchFamily="34" charset="-127"/>
                <a:ea typeface="Sandoll 고딕 02 Medium" pitchFamily="34" charset="-127"/>
              </a:rPr>
              <a:t>/ 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Sandoll 고딕 02 Medium" pitchFamily="34" charset="-127"/>
                <a:ea typeface="Sandoll 고딕 02 Medium" pitchFamily="34" charset="-127"/>
              </a:rPr>
              <a:t>규모</a:t>
            </a:r>
          </a:p>
        </p:txBody>
      </p:sp>
      <p:cxnSp>
        <p:nvCxnSpPr>
          <p:cNvPr id="7" name="직선 연결선 6"/>
          <p:cNvCxnSpPr/>
          <p:nvPr/>
        </p:nvCxnSpPr>
        <p:spPr>
          <a:xfrm>
            <a:off x="251520" y="0"/>
            <a:ext cx="0" cy="68580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0" y="260648"/>
            <a:ext cx="9144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E35287AC-45CD-073C-3E8D-A0E271D0F4ED}"/>
              </a:ext>
            </a:extLst>
          </p:cNvPr>
          <p:cNvSpPr txBox="1"/>
          <p:nvPr/>
        </p:nvSpPr>
        <p:spPr>
          <a:xfrm>
            <a:off x="648713" y="1871379"/>
            <a:ext cx="8081186" cy="2047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50000"/>
              </a:lnSpc>
            </a:pPr>
            <a:r>
              <a:rPr lang="ko-KR" altLang="en-US" dirty="0"/>
              <a:t>사람의 </a:t>
            </a:r>
            <a:r>
              <a:rPr lang="ko-KR" altLang="en-US" b="1" dirty="0"/>
              <a:t>감각</a:t>
            </a:r>
            <a:r>
              <a:rPr lang="ko-KR" altLang="en-US" dirty="0"/>
              <a:t>을 빼앗아 가는 신비한 던전</a:t>
            </a:r>
          </a:p>
          <a:p>
            <a:pPr algn="ctr">
              <a:lnSpc>
                <a:spcPct val="250000"/>
              </a:lnSpc>
            </a:pPr>
            <a:r>
              <a:rPr lang="ko-KR" altLang="en-US" dirty="0"/>
              <a:t>각지의 모험가들은 자신의 역량을 시험 해 보기 위해 던전에 도전한다</a:t>
            </a:r>
            <a:r>
              <a:rPr lang="en-US" altLang="ko-KR" dirty="0"/>
              <a:t>.</a:t>
            </a:r>
          </a:p>
          <a:p>
            <a:pPr algn="ctr">
              <a:lnSpc>
                <a:spcPct val="250000"/>
              </a:lnSpc>
            </a:pPr>
            <a:r>
              <a:rPr lang="ko-KR" altLang="en-US" dirty="0"/>
              <a:t>모든 던전을 공략하고 최종 보스를 처치해 자신의 강함을 </a:t>
            </a:r>
            <a:r>
              <a:rPr lang="ko-KR" altLang="en-US" b="1" dirty="0"/>
              <a:t>입증</a:t>
            </a:r>
            <a:r>
              <a:rPr lang="ko-KR" altLang="en-US" dirty="0"/>
              <a:t>하자</a:t>
            </a:r>
          </a:p>
        </p:txBody>
      </p:sp>
      <p:pic>
        <p:nvPicPr>
          <p:cNvPr id="2050" name="Picture 2" descr="senses Icon - Free PNG &amp; SVG 3845210 - Noun Project">
            <a:extLst>
              <a:ext uri="{FF2B5EF4-FFF2-40B4-BE49-F238E27FC236}">
                <a16:creationId xmlns:a16="http://schemas.microsoft.com/office/drawing/2014/main" id="{9EAA8184-D68A-AAF7-CECD-A7D2BA8BEA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564"/>
          <a:stretch/>
        </p:blipFill>
        <p:spPr bwMode="auto">
          <a:xfrm>
            <a:off x="631804" y="721752"/>
            <a:ext cx="1765755" cy="1561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물음표 | 무료 아이콘">
            <a:extLst>
              <a:ext uri="{FF2B5EF4-FFF2-40B4-BE49-F238E27FC236}">
                <a16:creationId xmlns:a16="http://schemas.microsoft.com/office/drawing/2014/main" id="{EDA03343-842E-10C5-98A5-A3ED291034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2727" y="2068368"/>
            <a:ext cx="410716" cy="410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물음표 | 무료 아이콘">
            <a:extLst>
              <a:ext uri="{FF2B5EF4-FFF2-40B4-BE49-F238E27FC236}">
                <a16:creationId xmlns:a16="http://schemas.microsoft.com/office/drawing/2014/main" id="{3228CBD1-3503-4026-5CA7-F2690980EF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5543" y="1770601"/>
            <a:ext cx="595534" cy="595534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310EED2-6B47-6086-608C-BBF3FB04EF08}"/>
              </a:ext>
            </a:extLst>
          </p:cNvPr>
          <p:cNvSpPr txBox="1"/>
          <p:nvPr/>
        </p:nvSpPr>
        <p:spPr>
          <a:xfrm>
            <a:off x="-1092361" y="5914699"/>
            <a:ext cx="8081186" cy="6620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50000"/>
              </a:lnSpc>
            </a:pPr>
            <a:r>
              <a:rPr lang="en-US" altLang="ko-KR" b="1" dirty="0"/>
              <a:t>1 ~ 4</a:t>
            </a:r>
            <a:r>
              <a:rPr lang="ko-KR" altLang="en-US" dirty="0"/>
              <a:t>명이 한 팀이 되어 진행하는 멀티 플레이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6A01788-0098-891A-6C02-460E18DE4349}"/>
              </a:ext>
            </a:extLst>
          </p:cNvPr>
          <p:cNvSpPr txBox="1"/>
          <p:nvPr/>
        </p:nvSpPr>
        <p:spPr>
          <a:xfrm>
            <a:off x="3199752" y="5914699"/>
            <a:ext cx="8081186" cy="6620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50000"/>
              </a:lnSpc>
            </a:pPr>
            <a:r>
              <a:rPr lang="en-US" altLang="ko-KR" b="1" dirty="0"/>
              <a:t>4</a:t>
            </a:r>
            <a:r>
              <a:rPr lang="ko-KR" altLang="en-US" b="1" dirty="0"/>
              <a:t>개</a:t>
            </a:r>
            <a:r>
              <a:rPr lang="ko-KR" altLang="en-US" dirty="0"/>
              <a:t>의 </a:t>
            </a:r>
            <a:r>
              <a:rPr lang="en-US" altLang="ko-KR" b="1" dirty="0"/>
              <a:t>50x50</a:t>
            </a:r>
            <a:r>
              <a:rPr lang="ko-KR" altLang="en-US" dirty="0"/>
              <a:t>사이즈 스테이지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D40A105-31E0-1E84-CC1E-87E012B157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08DDA-D144-447C-83AF-A5E90D6F10CC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09756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70592" y="389855"/>
            <a:ext cx="264898" cy="24622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35490" y="335487"/>
            <a:ext cx="14162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Sandoll 고딕 03 Bold" pitchFamily="34" charset="-127"/>
                <a:ea typeface="Sandoll 고딕 03 Bold" pitchFamily="34" charset="-127"/>
              </a:rPr>
              <a:t>게임 소개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Sandoll 고딕 03 Bold" pitchFamily="34" charset="-127"/>
              <a:ea typeface="Sandoll 고딕 03 Bold" pitchFamily="34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835696" y="366265"/>
            <a:ext cx="2232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Sandoll 고딕 02 Medium" pitchFamily="34" charset="-127"/>
                <a:ea typeface="Sandoll 고딕 02 Medium" pitchFamily="34" charset="-127"/>
              </a:rPr>
              <a:t>2) 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Sandoll 고딕 02 Medium" pitchFamily="34" charset="-127"/>
                <a:ea typeface="Sandoll 고딕 02 Medium" pitchFamily="34" charset="-127"/>
              </a:rPr>
              <a:t>게임 장르</a:t>
            </a:r>
          </a:p>
        </p:txBody>
      </p:sp>
      <p:cxnSp>
        <p:nvCxnSpPr>
          <p:cNvPr id="7" name="직선 연결선 6"/>
          <p:cNvCxnSpPr/>
          <p:nvPr/>
        </p:nvCxnSpPr>
        <p:spPr>
          <a:xfrm>
            <a:off x="251520" y="0"/>
            <a:ext cx="0" cy="68580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0" y="260648"/>
            <a:ext cx="9144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/>
          <p:cNvGrpSpPr/>
          <p:nvPr/>
        </p:nvGrpSpPr>
        <p:grpSpPr>
          <a:xfrm>
            <a:off x="8371684" y="6351563"/>
            <a:ext cx="772316" cy="491577"/>
            <a:chOff x="4252314" y="1143866"/>
            <a:chExt cx="772316" cy="491577"/>
          </a:xfrm>
        </p:grpSpPr>
        <p:sp>
          <p:nvSpPr>
            <p:cNvPr id="10" name="직사각형 9"/>
            <p:cNvSpPr/>
            <p:nvPr/>
          </p:nvSpPr>
          <p:spPr>
            <a:xfrm rot="599424">
              <a:off x="4252314" y="1223935"/>
              <a:ext cx="319686" cy="319686"/>
            </a:xfrm>
            <a:prstGeom prst="rect">
              <a:avLst/>
            </a:prstGeom>
            <a:noFill/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 rot="1427337">
              <a:off x="4556578" y="1143866"/>
              <a:ext cx="468052" cy="468052"/>
            </a:xfrm>
            <a:prstGeom prst="rect">
              <a:avLst/>
            </a:prstGeom>
            <a:noFill/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 rot="3783077">
              <a:off x="4440058" y="1443568"/>
              <a:ext cx="191875" cy="19187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F43D044B-A925-AC61-6160-D81E5C070D34}"/>
              </a:ext>
            </a:extLst>
          </p:cNvPr>
          <p:cNvSpPr/>
          <p:nvPr/>
        </p:nvSpPr>
        <p:spPr>
          <a:xfrm>
            <a:off x="873616" y="1316592"/>
            <a:ext cx="1233030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FPS</a:t>
            </a:r>
            <a:endParaRPr lang="ko-KR" altLang="en-US" sz="48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2C9BC29-582A-A6BF-8BFD-A45C866CF807}"/>
              </a:ext>
            </a:extLst>
          </p:cNvPr>
          <p:cNvSpPr/>
          <p:nvPr/>
        </p:nvSpPr>
        <p:spPr>
          <a:xfrm>
            <a:off x="873616" y="2840080"/>
            <a:ext cx="2518318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ACTION</a:t>
            </a:r>
            <a:endParaRPr lang="en-US" altLang="ko-KR" sz="48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ECB2C9C-F788-619F-1866-0940EBAD8EB5}"/>
              </a:ext>
            </a:extLst>
          </p:cNvPr>
          <p:cNvSpPr/>
          <p:nvPr/>
        </p:nvSpPr>
        <p:spPr>
          <a:xfrm>
            <a:off x="873616" y="4523217"/>
            <a:ext cx="3855543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ADVENTURE</a:t>
            </a:r>
            <a:endParaRPr lang="en-US" altLang="ko-KR" sz="48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025C8FB-9932-4E4B-FD80-61787AA20138}"/>
              </a:ext>
            </a:extLst>
          </p:cNvPr>
          <p:cNvSpPr/>
          <p:nvPr/>
        </p:nvSpPr>
        <p:spPr>
          <a:xfrm>
            <a:off x="873616" y="2000908"/>
            <a:ext cx="68320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+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0DEE3AE-5D4B-4477-6D6B-747B86471A10}"/>
              </a:ext>
            </a:extLst>
          </p:cNvPr>
          <p:cNvSpPr/>
          <p:nvPr/>
        </p:nvSpPr>
        <p:spPr>
          <a:xfrm>
            <a:off x="873616" y="3579613"/>
            <a:ext cx="68320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+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859CE15-12C4-77F1-1C98-3DF51117C240}"/>
              </a:ext>
            </a:extLst>
          </p:cNvPr>
          <p:cNvSpPr txBox="1"/>
          <p:nvPr/>
        </p:nvSpPr>
        <p:spPr>
          <a:xfrm>
            <a:off x="873616" y="6010443"/>
            <a:ext cx="73208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모험</a:t>
            </a:r>
            <a:r>
              <a:rPr lang="ko-KR" altLang="en-US" dirty="0"/>
              <a:t> </a:t>
            </a:r>
            <a:r>
              <a:rPr lang="en-US" altLang="ko-KR" dirty="0"/>
              <a:t>= </a:t>
            </a:r>
            <a:r>
              <a:rPr lang="ko-KR" altLang="en-US" dirty="0"/>
              <a:t>목표를 위해 위험을 무릅쓰고 미지의 장소를 탐색</a:t>
            </a:r>
          </a:p>
        </p:txBody>
      </p:sp>
      <p:sp>
        <p:nvSpPr>
          <p:cNvPr id="13" name="슬라이드 번호 개체 틀 12">
            <a:extLst>
              <a:ext uri="{FF2B5EF4-FFF2-40B4-BE49-F238E27FC236}">
                <a16:creationId xmlns:a16="http://schemas.microsoft.com/office/drawing/2014/main" id="{C5C3F4E3-9BC2-205E-527E-DC15DCC7C7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08DDA-D144-447C-83AF-A5E90D6F10CC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24121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3AAF75DE-12EC-CF4F-D7C2-C3B344F956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257" y="3961046"/>
            <a:ext cx="4110925" cy="273273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370592" y="389855"/>
            <a:ext cx="264898" cy="24622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35490" y="335487"/>
            <a:ext cx="14162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Sandoll 고딕 03 Bold" pitchFamily="34" charset="-127"/>
                <a:ea typeface="Sandoll 고딕 03 Bold" pitchFamily="34" charset="-127"/>
              </a:rPr>
              <a:t>스테이지</a:t>
            </a:r>
          </a:p>
        </p:txBody>
      </p:sp>
      <p:cxnSp>
        <p:nvCxnSpPr>
          <p:cNvPr id="7" name="직선 연결선 6"/>
          <p:cNvCxnSpPr/>
          <p:nvPr/>
        </p:nvCxnSpPr>
        <p:spPr>
          <a:xfrm>
            <a:off x="251520" y="0"/>
            <a:ext cx="0" cy="68580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0" y="260648"/>
            <a:ext cx="9144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A125E8A3-F2BC-5E48-124D-5D6AB0B36C66}"/>
              </a:ext>
            </a:extLst>
          </p:cNvPr>
          <p:cNvSpPr txBox="1"/>
          <p:nvPr/>
        </p:nvSpPr>
        <p:spPr>
          <a:xfrm>
            <a:off x="669939" y="810404"/>
            <a:ext cx="1888498" cy="5986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50000"/>
              </a:lnSpc>
            </a:pPr>
            <a:r>
              <a:rPr lang="ko-KR" altLang="en-US" sz="1600" b="1" dirty="0">
                <a:highlight>
                  <a:srgbClr val="C0C0C0"/>
                </a:highlight>
              </a:rPr>
              <a:t>청각 </a:t>
            </a:r>
            <a:r>
              <a:rPr lang="ko-KR" altLang="en-US" sz="1600" dirty="0">
                <a:highlight>
                  <a:srgbClr val="C0C0C0"/>
                </a:highlight>
              </a:rPr>
              <a:t>스테이지</a:t>
            </a:r>
          </a:p>
        </p:txBody>
      </p:sp>
      <p:pic>
        <p:nvPicPr>
          <p:cNvPr id="2052" name="Picture 4" descr="Ear Black PNG Transparent Background, Free Download #2633 - FreeIconsPNG">
            <a:extLst>
              <a:ext uri="{FF2B5EF4-FFF2-40B4-BE49-F238E27FC236}">
                <a16:creationId xmlns:a16="http://schemas.microsoft.com/office/drawing/2014/main" id="{13348CB4-9765-4C83-09D5-C5BF0E0225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923" y="1388499"/>
            <a:ext cx="1091607" cy="1390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Eye Care – AM PM Pharmacy eStore">
            <a:extLst>
              <a:ext uri="{FF2B5EF4-FFF2-40B4-BE49-F238E27FC236}">
                <a16:creationId xmlns:a16="http://schemas.microsoft.com/office/drawing/2014/main" id="{B0D85D3B-9F35-E430-0564-6DB0ADB98E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0657" y="1200506"/>
            <a:ext cx="1504081" cy="1504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Hand PNG Free Images with Transparent Background - (49,055 Free Downloads)">
            <a:extLst>
              <a:ext uri="{FF2B5EF4-FFF2-40B4-BE49-F238E27FC236}">
                <a16:creationId xmlns:a16="http://schemas.microsoft.com/office/drawing/2014/main" id="{10F1DCF8-366C-792F-865F-F0E48C8E11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9114" y="1566072"/>
            <a:ext cx="1602001" cy="959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1B78975-2CD1-101D-EB4A-8EAA7A2874C5}"/>
              </a:ext>
            </a:extLst>
          </p:cNvPr>
          <p:cNvSpPr txBox="1"/>
          <p:nvPr/>
        </p:nvSpPr>
        <p:spPr>
          <a:xfrm>
            <a:off x="3780657" y="793147"/>
            <a:ext cx="1888498" cy="5986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50000"/>
              </a:lnSpc>
            </a:pPr>
            <a:r>
              <a:rPr lang="ko-KR" altLang="en-US" sz="1600" b="1" dirty="0">
                <a:highlight>
                  <a:srgbClr val="C0C0C0"/>
                </a:highlight>
              </a:rPr>
              <a:t>시각 </a:t>
            </a:r>
            <a:r>
              <a:rPr lang="ko-KR" altLang="en-US" sz="1600" dirty="0">
                <a:highlight>
                  <a:srgbClr val="C0C0C0"/>
                </a:highlight>
              </a:rPr>
              <a:t>스테이지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D1531A2-B5B2-B530-3BB0-C0153F0CABCC}"/>
              </a:ext>
            </a:extLst>
          </p:cNvPr>
          <p:cNvSpPr txBox="1"/>
          <p:nvPr/>
        </p:nvSpPr>
        <p:spPr>
          <a:xfrm>
            <a:off x="6895866" y="810404"/>
            <a:ext cx="1888498" cy="5986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50000"/>
              </a:lnSpc>
            </a:pPr>
            <a:r>
              <a:rPr lang="ko-KR" altLang="en-US" sz="1600" b="1" dirty="0">
                <a:highlight>
                  <a:srgbClr val="C0C0C0"/>
                </a:highlight>
              </a:rPr>
              <a:t>촉각 </a:t>
            </a:r>
            <a:r>
              <a:rPr lang="ko-KR" altLang="en-US" sz="1600" dirty="0">
                <a:highlight>
                  <a:srgbClr val="C0C0C0"/>
                </a:highlight>
              </a:rPr>
              <a:t>스테이지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DE2BC7A-E1C9-930F-F0AF-D2EFCE7A8FCD}"/>
              </a:ext>
            </a:extLst>
          </p:cNvPr>
          <p:cNvSpPr txBox="1"/>
          <p:nvPr/>
        </p:nvSpPr>
        <p:spPr>
          <a:xfrm>
            <a:off x="430536" y="2812601"/>
            <a:ext cx="2844816" cy="912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50000"/>
              </a:lnSpc>
              <a:buFontTx/>
              <a:buChar char="-"/>
            </a:pPr>
            <a:r>
              <a:rPr lang="ko-KR" altLang="en-US" sz="1400" b="1" dirty="0"/>
              <a:t>소리</a:t>
            </a:r>
            <a:r>
              <a:rPr lang="ko-KR" altLang="en-US" sz="1400" dirty="0"/>
              <a:t>에 예민한 몬스터</a:t>
            </a:r>
            <a:endParaRPr lang="en-US" altLang="ko-KR" sz="1400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b="1" dirty="0"/>
              <a:t>환청 및 난청 </a:t>
            </a:r>
            <a:endParaRPr lang="en-US" altLang="ko-KR" sz="1400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6C99FD1-8524-B47F-9D42-31AB2DA8315B}"/>
              </a:ext>
            </a:extLst>
          </p:cNvPr>
          <p:cNvSpPr txBox="1"/>
          <p:nvPr/>
        </p:nvSpPr>
        <p:spPr>
          <a:xfrm>
            <a:off x="3627751" y="2812601"/>
            <a:ext cx="2815548" cy="13972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sz="1400" b="1" dirty="0"/>
              <a:t>좁은 시야</a:t>
            </a:r>
            <a:r>
              <a:rPr lang="en-US" altLang="ko-KR" sz="1400" b="1" dirty="0"/>
              <a:t>, </a:t>
            </a:r>
            <a:r>
              <a:rPr lang="ko-KR" altLang="en-US" sz="1400" b="1" dirty="0"/>
              <a:t>안개</a:t>
            </a:r>
            <a:endParaRPr lang="en-US" altLang="ko-KR" sz="1400" b="1" dirty="0"/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sz="1400" b="1" dirty="0"/>
              <a:t>밝아지는 포인트 </a:t>
            </a:r>
            <a:r>
              <a:rPr lang="ko-KR" altLang="en-US" sz="1400" dirty="0"/>
              <a:t>존재</a:t>
            </a:r>
            <a:endParaRPr lang="en-US" altLang="ko-KR" sz="1400" dirty="0"/>
          </a:p>
          <a:p>
            <a:pPr marL="285750" indent="-285750">
              <a:lnSpc>
                <a:spcPct val="250000"/>
              </a:lnSpc>
              <a:buFontTx/>
              <a:buChar char="-"/>
            </a:pPr>
            <a:endParaRPr lang="ko-KR" altLang="en-US" sz="14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CAEE591-6E88-F02D-20F0-F43618A1D4AA}"/>
              </a:ext>
            </a:extLst>
          </p:cNvPr>
          <p:cNvSpPr txBox="1"/>
          <p:nvPr/>
        </p:nvSpPr>
        <p:spPr>
          <a:xfrm>
            <a:off x="6337073" y="2866511"/>
            <a:ext cx="3006081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b="1" dirty="0"/>
              <a:t>체력</a:t>
            </a:r>
            <a:r>
              <a:rPr lang="en-US" altLang="ko-KR" sz="1400" b="1" dirty="0"/>
              <a:t>, </a:t>
            </a:r>
            <a:r>
              <a:rPr lang="ko-KR" altLang="en-US" sz="1400" b="1" dirty="0"/>
              <a:t>마나</a:t>
            </a:r>
            <a:r>
              <a:rPr lang="en-US" altLang="ko-KR" sz="1400" b="1" dirty="0"/>
              <a:t>, </a:t>
            </a:r>
            <a:r>
              <a:rPr lang="ko-KR" altLang="en-US" sz="1400" b="1" dirty="0" err="1"/>
              <a:t>쿨타임</a:t>
            </a:r>
            <a:r>
              <a:rPr lang="ko-KR" altLang="en-US" sz="1400" b="1" dirty="0"/>
              <a:t> </a:t>
            </a:r>
            <a:r>
              <a:rPr lang="ko-KR" altLang="en-US" sz="1400" dirty="0"/>
              <a:t>알 수 없음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48E7F8D-F44B-B864-54C9-0C4089657CDE}"/>
              </a:ext>
            </a:extLst>
          </p:cNvPr>
          <p:cNvSpPr txBox="1"/>
          <p:nvPr/>
        </p:nvSpPr>
        <p:spPr>
          <a:xfrm>
            <a:off x="1048343" y="4236498"/>
            <a:ext cx="7560834" cy="23936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250000"/>
              </a:lnSpc>
            </a:pPr>
            <a:r>
              <a:rPr lang="ko-KR" altLang="en-US" sz="1600" b="1" dirty="0">
                <a:highlight>
                  <a:srgbClr val="C0C0C0"/>
                </a:highlight>
              </a:rPr>
              <a:t>최종 </a:t>
            </a:r>
            <a:r>
              <a:rPr lang="ko-KR" altLang="en-US" sz="1600" dirty="0">
                <a:highlight>
                  <a:srgbClr val="C0C0C0"/>
                </a:highlight>
              </a:rPr>
              <a:t>스테이지</a:t>
            </a:r>
            <a:endParaRPr lang="en-US" altLang="ko-KR" sz="1600" dirty="0">
              <a:highlight>
                <a:srgbClr val="C0C0C0"/>
              </a:highlight>
            </a:endParaRPr>
          </a:p>
          <a:p>
            <a:pPr marL="285750" indent="-285750" algn="r">
              <a:lnSpc>
                <a:spcPct val="250000"/>
              </a:lnSpc>
              <a:buFontTx/>
              <a:buChar char="-"/>
            </a:pPr>
            <a:endParaRPr lang="en-US" altLang="ko-KR" sz="1000" dirty="0"/>
          </a:p>
          <a:p>
            <a:pPr marL="285750" indent="-285750" algn="r">
              <a:lnSpc>
                <a:spcPct val="200000"/>
              </a:lnSpc>
              <a:buFontTx/>
              <a:buChar char="-"/>
            </a:pPr>
            <a:r>
              <a:rPr lang="ko-KR" altLang="en-US" sz="1400" b="1" dirty="0"/>
              <a:t>일정 주기</a:t>
            </a:r>
            <a:r>
              <a:rPr lang="ko-KR" altLang="en-US" sz="1400" dirty="0"/>
              <a:t>마다 플레이어로부터</a:t>
            </a:r>
            <a:endParaRPr lang="en-US" altLang="ko-KR" sz="1400" dirty="0"/>
          </a:p>
          <a:p>
            <a:pPr algn="r">
              <a:lnSpc>
                <a:spcPct val="200000"/>
              </a:lnSpc>
            </a:pPr>
            <a:r>
              <a:rPr lang="ko-KR" altLang="en-US" sz="1400" b="1" dirty="0"/>
              <a:t>     임의의 감각을 빼앗아 가는 보스</a:t>
            </a:r>
            <a:endParaRPr lang="en-US" altLang="ko-KR" sz="1400" b="1" dirty="0"/>
          </a:p>
          <a:p>
            <a:pPr marL="285750" indent="-285750" algn="r">
              <a:lnSpc>
                <a:spcPct val="200000"/>
              </a:lnSpc>
              <a:buFontTx/>
              <a:buChar char="-"/>
            </a:pPr>
            <a:r>
              <a:rPr lang="ko-KR" altLang="en-US" sz="1400" dirty="0"/>
              <a:t>최종 보스를 처치할 시 </a:t>
            </a:r>
            <a:r>
              <a:rPr lang="ko-KR" altLang="en-US" sz="1400" b="1" dirty="0"/>
              <a:t>게임 클리어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D906701-0EC0-F0DE-5CFF-F7F92C28E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08DDA-D144-447C-83AF-A5E90D6F10CC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94806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70592" y="389855"/>
            <a:ext cx="264898" cy="24622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35490" y="335487"/>
            <a:ext cx="11768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Sandoll 고딕 03 Bold" pitchFamily="34" charset="-127"/>
                <a:ea typeface="Sandoll 고딕 03 Bold" pitchFamily="34" charset="-127"/>
              </a:rPr>
              <a:t>캐릭터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75656" y="366265"/>
            <a:ext cx="2232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Sandoll 고딕 02 Medium" pitchFamily="34" charset="-127"/>
                <a:ea typeface="Sandoll 고딕 02 Medium" pitchFamily="34" charset="-127"/>
              </a:rPr>
              <a:t> 플레이어</a:t>
            </a:r>
          </a:p>
        </p:txBody>
      </p:sp>
      <p:cxnSp>
        <p:nvCxnSpPr>
          <p:cNvPr id="7" name="직선 연결선 6"/>
          <p:cNvCxnSpPr/>
          <p:nvPr/>
        </p:nvCxnSpPr>
        <p:spPr>
          <a:xfrm>
            <a:off x="251520" y="0"/>
            <a:ext cx="0" cy="68580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0" y="260648"/>
            <a:ext cx="9144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/>
          <p:cNvGrpSpPr/>
          <p:nvPr/>
        </p:nvGrpSpPr>
        <p:grpSpPr>
          <a:xfrm>
            <a:off x="8371684" y="6351563"/>
            <a:ext cx="772316" cy="491577"/>
            <a:chOff x="4252314" y="1143866"/>
            <a:chExt cx="772316" cy="491577"/>
          </a:xfrm>
        </p:grpSpPr>
        <p:sp>
          <p:nvSpPr>
            <p:cNvPr id="10" name="직사각형 9"/>
            <p:cNvSpPr/>
            <p:nvPr/>
          </p:nvSpPr>
          <p:spPr>
            <a:xfrm rot="599424">
              <a:off x="4252314" y="1223935"/>
              <a:ext cx="319686" cy="319686"/>
            </a:xfrm>
            <a:prstGeom prst="rect">
              <a:avLst/>
            </a:prstGeom>
            <a:noFill/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 rot="1427337">
              <a:off x="4556578" y="1143866"/>
              <a:ext cx="468052" cy="468052"/>
            </a:xfrm>
            <a:prstGeom prst="rect">
              <a:avLst/>
            </a:prstGeom>
            <a:noFill/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 rot="3783077">
              <a:off x="4440058" y="1443568"/>
              <a:ext cx="191875" cy="19187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4C409D4-865C-E8DB-59B6-00717C2C6E26}"/>
              </a:ext>
            </a:extLst>
          </p:cNvPr>
          <p:cNvSpPr txBox="1"/>
          <p:nvPr/>
        </p:nvSpPr>
        <p:spPr>
          <a:xfrm>
            <a:off x="398433" y="1073623"/>
            <a:ext cx="962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전사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76CFB5D-9C0D-505B-396D-CDC35A37D9DC}"/>
              </a:ext>
            </a:extLst>
          </p:cNvPr>
          <p:cNvSpPr txBox="1"/>
          <p:nvPr/>
        </p:nvSpPr>
        <p:spPr>
          <a:xfrm>
            <a:off x="8011965" y="1073623"/>
            <a:ext cx="128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마법사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1673809D-087A-2E1E-7578-D6082765C3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400" y="1508228"/>
            <a:ext cx="4175693" cy="28800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5B6B06A8-75D7-AC81-C6AA-AC810490915C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4855888" y="1508228"/>
            <a:ext cx="3960000" cy="28800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B627869-A1CD-5FAA-BD83-894C8CF11808}"/>
              </a:ext>
            </a:extLst>
          </p:cNvPr>
          <p:cNvSpPr txBox="1"/>
          <p:nvPr/>
        </p:nvSpPr>
        <p:spPr>
          <a:xfrm>
            <a:off x="547803" y="4417478"/>
            <a:ext cx="796593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/>
              <a:t>출처 </a:t>
            </a:r>
            <a:r>
              <a:rPr lang="en-US" altLang="ko-KR" sz="700" dirty="0"/>
              <a:t>: https://assetstore.unity.com/packages/3d/characters/humanoids/humans/nana-117514</a:t>
            </a:r>
            <a:endParaRPr lang="ko-KR" altLang="en-US" sz="7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55E6806-D66E-CB2C-EFB7-A97C46F564C9}"/>
              </a:ext>
            </a:extLst>
          </p:cNvPr>
          <p:cNvSpPr txBox="1"/>
          <p:nvPr/>
        </p:nvSpPr>
        <p:spPr>
          <a:xfrm>
            <a:off x="4834522" y="4417477"/>
            <a:ext cx="408156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/>
              <a:t>출처 </a:t>
            </a:r>
            <a:r>
              <a:rPr lang="en-US" altLang="ko-KR" sz="700" dirty="0"/>
              <a:t>: https://assetstore.unity.com/packages/3d/characters/humanoids/fantasy/red-mage-91017</a:t>
            </a:r>
            <a:endParaRPr lang="ko-KR" altLang="en-US" sz="7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E340EEB-3FB8-03B8-1436-9E1042F7D4EF}"/>
              </a:ext>
            </a:extLst>
          </p:cNvPr>
          <p:cNvSpPr txBox="1"/>
          <p:nvPr/>
        </p:nvSpPr>
        <p:spPr>
          <a:xfrm>
            <a:off x="2921309" y="389855"/>
            <a:ext cx="3552902" cy="95410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/>
              <a:t>Unity Asset Store ( SURIYUN )</a:t>
            </a:r>
            <a:endParaRPr lang="en-US" altLang="ko-KR" dirty="0"/>
          </a:p>
          <a:p>
            <a:pPr algn="ctr"/>
            <a:r>
              <a:rPr lang="ko-KR" altLang="en-US" sz="1400" dirty="0"/>
              <a:t>전사 </a:t>
            </a:r>
            <a:r>
              <a:rPr lang="en-US" altLang="ko-KR" sz="1400" dirty="0"/>
              <a:t>: Nana</a:t>
            </a:r>
          </a:p>
          <a:p>
            <a:pPr algn="ctr"/>
            <a:r>
              <a:rPr lang="ko-KR" altLang="en-US" sz="1400" dirty="0"/>
              <a:t>마법사 </a:t>
            </a:r>
            <a:r>
              <a:rPr lang="en-US" altLang="ko-KR" sz="1400" dirty="0"/>
              <a:t>: Red Mage</a:t>
            </a:r>
          </a:p>
          <a:p>
            <a:pPr algn="ctr"/>
            <a:r>
              <a:rPr lang="ko-KR" altLang="en-US" sz="1400" dirty="0"/>
              <a:t>구매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F46F20-587E-3C7A-1C6A-93C922C2581B}"/>
              </a:ext>
            </a:extLst>
          </p:cNvPr>
          <p:cNvSpPr txBox="1"/>
          <p:nvPr/>
        </p:nvSpPr>
        <p:spPr>
          <a:xfrm>
            <a:off x="309466" y="4790563"/>
            <a:ext cx="395413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b="1" dirty="0"/>
              <a:t>(</a:t>
            </a:r>
            <a:r>
              <a:rPr lang="ko-KR" altLang="en-US" sz="1400" b="1" dirty="0"/>
              <a:t>좌 클릭</a:t>
            </a:r>
            <a:r>
              <a:rPr lang="en-US" altLang="ko-KR" sz="1400" b="1" dirty="0"/>
              <a:t>)</a:t>
            </a:r>
          </a:p>
          <a:p>
            <a:pPr marL="285750" indent="-285750">
              <a:buFontTx/>
              <a:buChar char="-"/>
            </a:pPr>
            <a:r>
              <a:rPr lang="ko-KR" altLang="en-US" sz="1200" dirty="0"/>
              <a:t>범위 </a:t>
            </a:r>
            <a:r>
              <a:rPr lang="en-US" altLang="ko-KR" sz="1200" dirty="0"/>
              <a:t>Knock-Back</a:t>
            </a:r>
            <a:r>
              <a:rPr lang="ko-KR" altLang="en-US" sz="1200" dirty="0"/>
              <a:t> 공격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공격 적중 시 공격 스택</a:t>
            </a:r>
            <a:r>
              <a:rPr lang="en-US" altLang="ko-KR" sz="1200" dirty="0"/>
              <a:t>+1 (</a:t>
            </a:r>
            <a:r>
              <a:rPr lang="ko-KR" altLang="en-US" sz="1200" dirty="0"/>
              <a:t>최대 </a:t>
            </a:r>
            <a:r>
              <a:rPr lang="en-US" altLang="ko-KR" sz="1200" dirty="0"/>
              <a:t>6</a:t>
            </a:r>
            <a:r>
              <a:rPr lang="ko-KR" altLang="en-US" sz="1200" dirty="0"/>
              <a:t>개</a:t>
            </a:r>
            <a:r>
              <a:rPr lang="en-US" altLang="ko-KR" sz="1200" dirty="0"/>
              <a:t>)</a:t>
            </a:r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en-US" altLang="ko-KR" sz="1400" b="1" dirty="0"/>
              <a:t>(</a:t>
            </a:r>
            <a:r>
              <a:rPr lang="ko-KR" altLang="en-US" sz="1400" b="1" dirty="0"/>
              <a:t>우 클릭</a:t>
            </a:r>
            <a:r>
              <a:rPr lang="en-US" altLang="ko-KR" sz="1400" b="1" dirty="0"/>
              <a:t>)</a:t>
            </a:r>
          </a:p>
          <a:p>
            <a:pPr marL="285750" indent="-285750">
              <a:buFontTx/>
              <a:buChar char="-"/>
            </a:pPr>
            <a:r>
              <a:rPr lang="ko-KR" altLang="en-US" sz="1200" dirty="0"/>
              <a:t>공격 스택 </a:t>
            </a:r>
            <a:r>
              <a:rPr lang="en-US" altLang="ko-KR" sz="1200" dirty="0"/>
              <a:t>3</a:t>
            </a:r>
            <a:r>
              <a:rPr lang="ko-KR" altLang="en-US" sz="1200" dirty="0"/>
              <a:t>개를 소모 후 전방의 적을 찌르며 돌진</a:t>
            </a:r>
          </a:p>
          <a:p>
            <a:pPr marL="285750" indent="-285750">
              <a:buFontTx/>
              <a:buChar char="-"/>
            </a:pPr>
            <a:endParaRPr lang="en-US" altLang="ko-KR" sz="1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9D122B3-5E20-0D66-8072-74529DAEF40E}"/>
              </a:ext>
            </a:extLst>
          </p:cNvPr>
          <p:cNvSpPr txBox="1"/>
          <p:nvPr/>
        </p:nvSpPr>
        <p:spPr>
          <a:xfrm>
            <a:off x="4674657" y="4790563"/>
            <a:ext cx="383908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b="1" dirty="0"/>
              <a:t>(</a:t>
            </a:r>
            <a:r>
              <a:rPr lang="ko-KR" altLang="en-US" sz="1400" b="1" dirty="0"/>
              <a:t>좌 클릭</a:t>
            </a:r>
            <a:r>
              <a:rPr lang="en-US" altLang="ko-KR" sz="1400" b="1" dirty="0"/>
              <a:t>)</a:t>
            </a:r>
          </a:p>
          <a:p>
            <a:pPr marL="285750" indent="-285750">
              <a:buFontTx/>
              <a:buChar char="-"/>
            </a:pPr>
            <a:r>
              <a:rPr lang="ko-KR" altLang="en-US" sz="1200" dirty="0"/>
              <a:t>마법 파편을 날린다</a:t>
            </a:r>
            <a:r>
              <a:rPr lang="en-US" altLang="ko-KR" sz="1200" dirty="0"/>
              <a:t>.</a:t>
            </a:r>
          </a:p>
          <a:p>
            <a:pPr marL="285750" indent="-285750">
              <a:buFontTx/>
              <a:buChar char="-"/>
            </a:pPr>
            <a:r>
              <a:rPr lang="en-US" altLang="ko-KR" sz="1200" dirty="0"/>
              <a:t>3</a:t>
            </a:r>
            <a:r>
              <a:rPr lang="ko-KR" altLang="en-US" sz="1200" dirty="0"/>
              <a:t>회 공격 시 폭발하는 마법 구체를 날린다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9180B60-2EC2-80BD-416A-0ED847BF0F2F}"/>
              </a:ext>
            </a:extLst>
          </p:cNvPr>
          <p:cNvSpPr txBox="1"/>
          <p:nvPr/>
        </p:nvSpPr>
        <p:spPr>
          <a:xfrm>
            <a:off x="4697760" y="5726986"/>
            <a:ext cx="367161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b="1" dirty="0"/>
              <a:t>( </a:t>
            </a:r>
            <a:r>
              <a:rPr lang="ko-KR" altLang="en-US" sz="1400" b="1" dirty="0"/>
              <a:t>스킬 </a:t>
            </a:r>
            <a:r>
              <a:rPr lang="en-US" altLang="ko-KR" sz="1400" b="1" dirty="0"/>
              <a:t>)</a:t>
            </a:r>
          </a:p>
          <a:p>
            <a:pPr marL="285750" indent="-285750">
              <a:buFontTx/>
              <a:buChar char="-"/>
            </a:pPr>
            <a:r>
              <a:rPr lang="ko-KR" altLang="en-US" sz="1200" dirty="0"/>
              <a:t>바라보는 방향으로 에너지볼을 쏜다</a:t>
            </a:r>
            <a:r>
              <a:rPr lang="en-US" altLang="ko-KR" sz="12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200" dirty="0"/>
              <a:t>에너지볼이 땅에 떨어지면 지속적으로</a:t>
            </a:r>
            <a:endParaRPr lang="en-US" altLang="ko-KR" sz="1200" dirty="0"/>
          </a:p>
          <a:p>
            <a:r>
              <a:rPr lang="ko-KR" altLang="en-US" sz="1200" dirty="0"/>
              <a:t>     적에게 피해를 주는 범위를 생성한다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2691E7-D41B-18DC-4C13-60964507C40B}"/>
              </a:ext>
            </a:extLst>
          </p:cNvPr>
          <p:cNvSpPr txBox="1"/>
          <p:nvPr/>
        </p:nvSpPr>
        <p:spPr>
          <a:xfrm>
            <a:off x="309466" y="6145847"/>
            <a:ext cx="36716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b="1" dirty="0"/>
              <a:t>( </a:t>
            </a:r>
            <a:r>
              <a:rPr lang="ko-KR" altLang="en-US" sz="1400" b="1" dirty="0"/>
              <a:t>스킬 </a:t>
            </a:r>
            <a:r>
              <a:rPr lang="en-US" altLang="ko-KR" sz="1400" b="1" dirty="0"/>
              <a:t>)</a:t>
            </a:r>
          </a:p>
          <a:p>
            <a:pPr marL="285750" indent="-285750">
              <a:buFontTx/>
              <a:buChar char="-"/>
            </a:pPr>
            <a:r>
              <a:rPr lang="ko-KR" altLang="en-US" sz="1200" dirty="0"/>
              <a:t>전방으로 검기를 날린다</a:t>
            </a:r>
            <a:r>
              <a:rPr lang="en-US" altLang="ko-KR" sz="1200" dirty="0"/>
              <a:t>.</a:t>
            </a:r>
            <a:endParaRPr lang="ko-KR" altLang="en-US" sz="1200" dirty="0"/>
          </a:p>
          <a:p>
            <a:pPr marL="285750" indent="-285750">
              <a:buFontTx/>
              <a:buChar char="-"/>
            </a:pPr>
            <a:endParaRPr lang="ko-KR" altLang="en-US" sz="1400" dirty="0"/>
          </a:p>
        </p:txBody>
      </p:sp>
      <p:sp>
        <p:nvSpPr>
          <p:cNvPr id="22" name="슬라이드 번호 개체 틀 21">
            <a:extLst>
              <a:ext uri="{FF2B5EF4-FFF2-40B4-BE49-F238E27FC236}">
                <a16:creationId xmlns:a16="http://schemas.microsoft.com/office/drawing/2014/main" id="{EB82DC2A-9C4C-C66F-205D-9609EF1CF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08DDA-D144-447C-83AF-A5E90D6F10CC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95547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70592" y="389855"/>
            <a:ext cx="264898" cy="24622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35490" y="335487"/>
            <a:ext cx="11768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Sandoll 고딕 03 Bold" pitchFamily="34" charset="-127"/>
                <a:ea typeface="Sandoll 고딕 03 Bold" pitchFamily="34" charset="-127"/>
              </a:rPr>
              <a:t>캐릭터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75656" y="366265"/>
            <a:ext cx="2232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Sandoll 고딕 02 Medium" pitchFamily="34" charset="-127"/>
                <a:ea typeface="Sandoll 고딕 02 Medium" pitchFamily="34" charset="-127"/>
              </a:rPr>
              <a:t> 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Sandoll 고딕 02 Medium" pitchFamily="34" charset="-127"/>
                <a:ea typeface="Sandoll 고딕 02 Medium" pitchFamily="34" charset="-127"/>
              </a:rPr>
              <a:t>몬스터 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Sandoll 고딕 02 Medium" pitchFamily="34" charset="-127"/>
                <a:ea typeface="Sandoll 고딕 02 Medium" pitchFamily="34" charset="-127"/>
              </a:rPr>
              <a:t>/ NPC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  <a:latin typeface="Sandoll 고딕 02 Medium" pitchFamily="34" charset="-127"/>
              <a:ea typeface="Sandoll 고딕 02 Medium" pitchFamily="34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251520" y="0"/>
            <a:ext cx="0" cy="68580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0" y="260648"/>
            <a:ext cx="9144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/>
          <p:cNvGrpSpPr/>
          <p:nvPr/>
        </p:nvGrpSpPr>
        <p:grpSpPr>
          <a:xfrm>
            <a:off x="8371684" y="6351563"/>
            <a:ext cx="772316" cy="491577"/>
            <a:chOff x="4252314" y="1143866"/>
            <a:chExt cx="772316" cy="491577"/>
          </a:xfrm>
        </p:grpSpPr>
        <p:sp>
          <p:nvSpPr>
            <p:cNvPr id="10" name="직사각형 9"/>
            <p:cNvSpPr/>
            <p:nvPr/>
          </p:nvSpPr>
          <p:spPr>
            <a:xfrm rot="599424">
              <a:off x="4252314" y="1223935"/>
              <a:ext cx="319686" cy="319686"/>
            </a:xfrm>
            <a:prstGeom prst="rect">
              <a:avLst/>
            </a:prstGeom>
            <a:noFill/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 rot="1427337">
              <a:off x="4556578" y="1143866"/>
              <a:ext cx="468052" cy="468052"/>
            </a:xfrm>
            <a:prstGeom prst="rect">
              <a:avLst/>
            </a:prstGeom>
            <a:noFill/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 rot="3783077">
              <a:off x="4440058" y="1443568"/>
              <a:ext cx="191875" cy="19187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B9D4E88-D5BE-9047-B2AC-7AF631AD36AA}"/>
              </a:ext>
            </a:extLst>
          </p:cNvPr>
          <p:cNvSpPr txBox="1"/>
          <p:nvPr/>
        </p:nvSpPr>
        <p:spPr>
          <a:xfrm>
            <a:off x="370592" y="5118602"/>
            <a:ext cx="7477125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	            </a:t>
            </a:r>
            <a:r>
              <a:rPr lang="en-US" altLang="ko-KR" sz="1100" dirty="0"/>
              <a:t>Unity</a:t>
            </a:r>
            <a:r>
              <a:rPr lang="ko-KR" altLang="en-US" sz="1100" dirty="0"/>
              <a:t>에 몬스터들과 </a:t>
            </a:r>
            <a:r>
              <a:rPr lang="en-US" altLang="ko-KR" sz="1100" dirty="0"/>
              <a:t>NPC</a:t>
            </a:r>
            <a:r>
              <a:rPr lang="ko-KR" altLang="en-US" sz="1100" dirty="0"/>
              <a:t>와 플레이어</a:t>
            </a:r>
            <a:r>
              <a:rPr lang="en-US" altLang="ko-KR" sz="1100" dirty="0"/>
              <a:t>(1m) </a:t>
            </a:r>
            <a:r>
              <a:rPr lang="ko-KR" altLang="en-US" sz="1100" dirty="0"/>
              <a:t>크기를 비교하기 위하여 함께 띄운 사진</a:t>
            </a:r>
            <a:endParaRPr lang="en-US" altLang="ko-KR" sz="1000" dirty="0"/>
          </a:p>
          <a:p>
            <a:endParaRPr lang="en-US" altLang="ko-KR" sz="700" dirty="0"/>
          </a:p>
          <a:p>
            <a:r>
              <a:rPr lang="en-US" altLang="ko-KR" sz="1600" dirty="0"/>
              <a:t>Unity Asset Store ( ENTIGI )</a:t>
            </a:r>
          </a:p>
          <a:p>
            <a:endParaRPr lang="en-US" altLang="ko-KR" sz="1600" dirty="0"/>
          </a:p>
          <a:p>
            <a:r>
              <a:rPr lang="en-US" altLang="ko-KR" sz="1600" i="0" dirty="0">
                <a:solidFill>
                  <a:srgbClr val="212121"/>
                </a:solidFill>
                <a:effectLst/>
              </a:rPr>
              <a:t>Fantasy Monsters V2 – </a:t>
            </a:r>
            <a:r>
              <a:rPr lang="en-US" altLang="ko-KR" sz="1600" i="0" dirty="0" err="1">
                <a:solidFill>
                  <a:srgbClr val="212121"/>
                </a:solidFill>
                <a:effectLst/>
              </a:rPr>
              <a:t>Ork</a:t>
            </a:r>
            <a:r>
              <a:rPr lang="en-US" altLang="ko-KR" sz="1600" i="0" dirty="0">
                <a:solidFill>
                  <a:srgbClr val="212121"/>
                </a:solidFill>
                <a:effectLst/>
              </a:rPr>
              <a:t> </a:t>
            </a:r>
            <a:r>
              <a:rPr lang="ko-KR" altLang="en-US" sz="1600" i="0" dirty="0">
                <a:solidFill>
                  <a:srgbClr val="212121"/>
                </a:solidFill>
                <a:effectLst/>
              </a:rPr>
              <a:t>구매</a:t>
            </a:r>
            <a:r>
              <a:rPr lang="en-US" altLang="ko-KR" sz="1600" i="0" dirty="0">
                <a:solidFill>
                  <a:srgbClr val="212121"/>
                </a:solidFill>
                <a:effectLst/>
              </a:rPr>
              <a:t>	Fantasy Monsters V2 – Shield </a:t>
            </a:r>
            <a:r>
              <a:rPr lang="ko-KR" altLang="en-US" sz="1600" i="0" dirty="0">
                <a:solidFill>
                  <a:srgbClr val="212121"/>
                </a:solidFill>
                <a:effectLst/>
              </a:rPr>
              <a:t>구매</a:t>
            </a:r>
            <a:endParaRPr lang="en-US" altLang="ko-KR" sz="1600" i="0" dirty="0">
              <a:solidFill>
                <a:srgbClr val="212121"/>
              </a:solidFill>
              <a:effectLst/>
            </a:endParaRPr>
          </a:p>
          <a:p>
            <a:r>
              <a:rPr lang="en-US" altLang="ko-KR" sz="1600" i="0" dirty="0">
                <a:solidFill>
                  <a:srgbClr val="212121"/>
                </a:solidFill>
                <a:effectLst/>
              </a:rPr>
              <a:t>Fantasy Monsters V2 – Goblin </a:t>
            </a:r>
            <a:r>
              <a:rPr lang="ko-KR" altLang="en-US" sz="1600" i="0" dirty="0">
                <a:solidFill>
                  <a:srgbClr val="212121"/>
                </a:solidFill>
                <a:effectLst/>
              </a:rPr>
              <a:t>구매</a:t>
            </a:r>
            <a:r>
              <a:rPr lang="en-US" altLang="ko-KR" sz="1600" i="0" dirty="0">
                <a:solidFill>
                  <a:srgbClr val="212121"/>
                </a:solidFill>
                <a:effectLst/>
              </a:rPr>
              <a:t>	Fantasy Monsters V2 – Ent </a:t>
            </a:r>
            <a:r>
              <a:rPr lang="ko-KR" altLang="en-US" sz="1600" i="0" dirty="0">
                <a:solidFill>
                  <a:srgbClr val="212121"/>
                </a:solidFill>
                <a:effectLst/>
              </a:rPr>
              <a:t>구매</a:t>
            </a:r>
            <a:endParaRPr lang="en-US" altLang="ko-KR" sz="1600" i="0" dirty="0">
              <a:solidFill>
                <a:srgbClr val="212121"/>
              </a:solidFill>
              <a:effectLst/>
            </a:endParaRPr>
          </a:p>
          <a:p>
            <a:r>
              <a:rPr lang="en-US" altLang="ko-KR" sz="1600" i="0" dirty="0">
                <a:solidFill>
                  <a:srgbClr val="212121"/>
                </a:solidFill>
                <a:effectLst/>
              </a:rPr>
              <a:t>Fantasy Monsters V2 – Skull </a:t>
            </a:r>
            <a:r>
              <a:rPr lang="ko-KR" altLang="en-US" sz="1600" i="0" dirty="0">
                <a:solidFill>
                  <a:srgbClr val="212121"/>
                </a:solidFill>
                <a:effectLst/>
              </a:rPr>
              <a:t>구매</a:t>
            </a:r>
            <a:endParaRPr lang="en-US" altLang="ko-KR" sz="1600" i="0" dirty="0">
              <a:solidFill>
                <a:srgbClr val="212121"/>
              </a:solidFill>
              <a:effectLst/>
            </a:endParaRPr>
          </a:p>
          <a:p>
            <a:endParaRPr lang="en-US" altLang="ko-KR" sz="1600" i="0" dirty="0">
              <a:solidFill>
                <a:srgbClr val="212121"/>
              </a:solidFill>
              <a:effectLst/>
            </a:endParaRPr>
          </a:p>
          <a:p>
            <a:endParaRPr lang="en-US" altLang="ko-KR" sz="1600" i="0" dirty="0">
              <a:solidFill>
                <a:srgbClr val="212121"/>
              </a:solidFill>
              <a:effectLst/>
            </a:endParaRPr>
          </a:p>
          <a:p>
            <a:endParaRPr lang="en-US" altLang="ko-KR" sz="1400" dirty="0"/>
          </a:p>
          <a:p>
            <a:endParaRPr lang="ko-KR" altLang="en-US" sz="7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6BEBA6B-1947-8EEE-E760-79AD21BF5CFA}"/>
              </a:ext>
            </a:extLst>
          </p:cNvPr>
          <p:cNvSpPr txBox="1"/>
          <p:nvPr/>
        </p:nvSpPr>
        <p:spPr>
          <a:xfrm>
            <a:off x="2483768" y="3062726"/>
            <a:ext cx="46085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</a:rPr>
              <a:t>근접</a:t>
            </a:r>
            <a:r>
              <a:rPr lang="en-US" altLang="ko-KR" sz="1600" dirty="0">
                <a:solidFill>
                  <a:schemeClr val="bg1"/>
                </a:solidFill>
              </a:rPr>
              <a:t>		 </a:t>
            </a:r>
            <a:r>
              <a:rPr lang="ko-KR" altLang="en-US" sz="1600" dirty="0">
                <a:solidFill>
                  <a:schemeClr val="bg1"/>
                </a:solidFill>
              </a:rPr>
              <a:t>돌진</a:t>
            </a:r>
            <a:r>
              <a:rPr lang="en-US" altLang="ko-KR" sz="1600" dirty="0">
                <a:solidFill>
                  <a:schemeClr val="bg1"/>
                </a:solidFill>
              </a:rPr>
              <a:t>	           </a:t>
            </a:r>
            <a:r>
              <a:rPr lang="ko-KR" altLang="en-US" sz="1600" dirty="0">
                <a:solidFill>
                  <a:schemeClr val="bg1"/>
                </a:solidFill>
              </a:rPr>
              <a:t>원거리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AB42621C-F1D1-20A4-5880-2973DA3F82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8477"/>
            <a:ext cx="9144000" cy="4062880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336F973-CB8C-22F9-0F38-9CED066164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08DDA-D144-447C-83AF-A5E90D6F10CC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75457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0247C08-0D0A-1C59-A4DB-B9BA86E7F352}"/>
              </a:ext>
            </a:extLst>
          </p:cNvPr>
          <p:cNvSpPr txBox="1"/>
          <p:nvPr/>
        </p:nvSpPr>
        <p:spPr>
          <a:xfrm>
            <a:off x="370593" y="1052736"/>
            <a:ext cx="8346080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매 스테이지 마다 다른 </a:t>
            </a:r>
            <a:r>
              <a:rPr lang="ko-KR" altLang="en-US" b="1" dirty="0"/>
              <a:t>종족의 몬스터</a:t>
            </a:r>
            <a:r>
              <a:rPr lang="ko-KR" altLang="en-US" dirty="0"/>
              <a:t>가 등장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b="1" dirty="0"/>
              <a:t>청각</a:t>
            </a:r>
            <a:r>
              <a:rPr lang="ko-KR" altLang="en-US" dirty="0"/>
              <a:t> 스테이지 </a:t>
            </a:r>
            <a:r>
              <a:rPr lang="en-US" altLang="ko-KR" dirty="0"/>
              <a:t>– </a:t>
            </a:r>
            <a:r>
              <a:rPr lang="ko-KR" altLang="en-US" dirty="0"/>
              <a:t>오크</a:t>
            </a:r>
            <a:endParaRPr lang="en-US" altLang="ko-KR" dirty="0"/>
          </a:p>
          <a:p>
            <a:r>
              <a:rPr lang="ko-KR" altLang="en-US" b="1" dirty="0"/>
              <a:t>시각</a:t>
            </a:r>
            <a:r>
              <a:rPr lang="ko-KR" altLang="en-US" dirty="0"/>
              <a:t> 스테이지 </a:t>
            </a:r>
            <a:r>
              <a:rPr lang="en-US" altLang="ko-KR" dirty="0"/>
              <a:t>– </a:t>
            </a:r>
            <a:r>
              <a:rPr lang="ko-KR" altLang="en-US" dirty="0"/>
              <a:t>고블린</a:t>
            </a:r>
            <a:endParaRPr lang="en-US" altLang="ko-KR" dirty="0"/>
          </a:p>
          <a:p>
            <a:r>
              <a:rPr lang="ko-KR" altLang="en-US" b="1" dirty="0"/>
              <a:t>촉각</a:t>
            </a:r>
            <a:r>
              <a:rPr lang="ko-KR" altLang="en-US" dirty="0"/>
              <a:t> 스테이지 </a:t>
            </a:r>
            <a:r>
              <a:rPr lang="en-US" altLang="ko-KR" dirty="0"/>
              <a:t>– </a:t>
            </a:r>
            <a:r>
              <a:rPr lang="ko-KR" altLang="en-US" dirty="0"/>
              <a:t>스컬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	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위 </a:t>
            </a:r>
            <a:r>
              <a:rPr lang="en-US" altLang="ko-KR" dirty="0"/>
              <a:t>3</a:t>
            </a:r>
            <a:r>
              <a:rPr lang="ko-KR" altLang="en-US" dirty="0"/>
              <a:t>종류의 공격패턴을 구현 한 후 </a:t>
            </a:r>
            <a:r>
              <a:rPr lang="ko-KR" altLang="en-US" b="1" dirty="0"/>
              <a:t>모델만 바꿔서 사용</a:t>
            </a:r>
            <a:endParaRPr lang="en-US" altLang="ko-KR" b="1" dirty="0"/>
          </a:p>
          <a:p>
            <a:endParaRPr lang="en-US" altLang="ko-KR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E028C0A-04E3-D406-B5BD-86C26BA73485}"/>
              </a:ext>
            </a:extLst>
          </p:cNvPr>
          <p:cNvSpPr/>
          <p:nvPr/>
        </p:nvSpPr>
        <p:spPr>
          <a:xfrm>
            <a:off x="370592" y="2924944"/>
            <a:ext cx="8346080" cy="259228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b="1" dirty="0"/>
              <a:t>근접</a:t>
            </a:r>
            <a:r>
              <a:rPr lang="ko-KR" altLang="en-US" dirty="0"/>
              <a:t> </a:t>
            </a:r>
            <a:r>
              <a:rPr lang="en-US" altLang="ko-KR" dirty="0"/>
              <a:t>– 		</a:t>
            </a:r>
            <a:r>
              <a:rPr lang="ko-KR" altLang="en-US" dirty="0"/>
              <a:t>플레이어가 </a:t>
            </a:r>
            <a:r>
              <a:rPr lang="ko-KR" altLang="en-US" b="1" dirty="0"/>
              <a:t>시야</a:t>
            </a:r>
            <a:r>
              <a:rPr lang="ko-KR" altLang="en-US" dirty="0"/>
              <a:t>에 들어오면 플레이어에게 천천히 </a:t>
            </a:r>
            <a:r>
              <a:rPr lang="ko-KR" altLang="en-US" b="1" dirty="0"/>
              <a:t>다가간다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		</a:t>
            </a:r>
            <a:r>
              <a:rPr lang="ko-KR" altLang="en-US" dirty="0"/>
              <a:t>플레이어가 </a:t>
            </a:r>
            <a:r>
              <a:rPr lang="ko-KR" altLang="en-US" b="1" dirty="0"/>
              <a:t>공격 사거리 </a:t>
            </a:r>
            <a:r>
              <a:rPr lang="ko-KR" altLang="en-US" dirty="0"/>
              <a:t>안에 들어오면 </a:t>
            </a:r>
            <a:r>
              <a:rPr lang="ko-KR" altLang="en-US" b="1" dirty="0"/>
              <a:t>전방을 공격한다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b="1" dirty="0"/>
              <a:t>원거리</a:t>
            </a:r>
            <a:r>
              <a:rPr lang="ko-KR" altLang="en-US" dirty="0"/>
              <a:t> </a:t>
            </a:r>
            <a:r>
              <a:rPr lang="en-US" altLang="ko-KR" dirty="0"/>
              <a:t>– 	</a:t>
            </a:r>
            <a:r>
              <a:rPr lang="ko-KR" altLang="en-US" dirty="0"/>
              <a:t>플레이어가 </a:t>
            </a:r>
            <a:r>
              <a:rPr lang="ko-KR" altLang="en-US" b="1" dirty="0"/>
              <a:t>시야</a:t>
            </a:r>
            <a:r>
              <a:rPr lang="ko-KR" altLang="en-US" dirty="0"/>
              <a:t>에 들어오면 </a:t>
            </a:r>
            <a:r>
              <a:rPr lang="ko-KR" altLang="en-US" b="1" dirty="0"/>
              <a:t>무기를 던져 공격을 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b="1" dirty="0"/>
              <a:t>돌진</a:t>
            </a:r>
            <a:r>
              <a:rPr lang="ko-KR" altLang="en-US" dirty="0"/>
              <a:t> </a:t>
            </a:r>
            <a:r>
              <a:rPr lang="en-US" altLang="ko-KR" dirty="0"/>
              <a:t>– 		</a:t>
            </a:r>
            <a:r>
              <a:rPr lang="ko-KR" altLang="en-US" dirty="0"/>
              <a:t>플레이어가 </a:t>
            </a:r>
            <a:r>
              <a:rPr lang="ko-KR" altLang="en-US" b="1" dirty="0"/>
              <a:t>시야</a:t>
            </a:r>
            <a:r>
              <a:rPr lang="ko-KR" altLang="en-US" dirty="0"/>
              <a:t>에 들어오면 플레이어에게 </a:t>
            </a:r>
            <a:r>
              <a:rPr lang="ko-KR" altLang="en-US" b="1" dirty="0"/>
              <a:t>돌진 공격한다</a:t>
            </a:r>
            <a:r>
              <a:rPr lang="en-US" altLang="ko-KR" dirty="0"/>
              <a:t>.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370592" y="389855"/>
            <a:ext cx="264898" cy="24622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35490" y="335487"/>
            <a:ext cx="11768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Sandoll 고딕 03 Bold" pitchFamily="34" charset="-127"/>
                <a:ea typeface="Sandoll 고딕 03 Bold" pitchFamily="34" charset="-127"/>
              </a:rPr>
              <a:t>캐릭터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75656" y="366265"/>
            <a:ext cx="2232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Sandoll 고딕 02 Medium" pitchFamily="34" charset="-127"/>
                <a:ea typeface="Sandoll 고딕 02 Medium" pitchFamily="34" charset="-127"/>
              </a:rPr>
              <a:t> 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Sandoll 고딕 02 Medium" pitchFamily="34" charset="-127"/>
                <a:ea typeface="Sandoll 고딕 02 Medium" pitchFamily="34" charset="-127"/>
              </a:rPr>
              <a:t>공격 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Sandoll 고딕 02 Medium" pitchFamily="34" charset="-127"/>
                <a:ea typeface="Sandoll 고딕 02 Medium" pitchFamily="34" charset="-127"/>
              </a:rPr>
              <a:t>- 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Sandoll 고딕 02 Medium" pitchFamily="34" charset="-127"/>
                <a:ea typeface="Sandoll 고딕 02 Medium" pitchFamily="34" charset="-127"/>
              </a:rPr>
              <a:t>일반 몬스터</a:t>
            </a:r>
          </a:p>
        </p:txBody>
      </p:sp>
      <p:cxnSp>
        <p:nvCxnSpPr>
          <p:cNvPr id="7" name="직선 연결선 6"/>
          <p:cNvCxnSpPr/>
          <p:nvPr/>
        </p:nvCxnSpPr>
        <p:spPr>
          <a:xfrm>
            <a:off x="251520" y="0"/>
            <a:ext cx="0" cy="68580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0" y="260648"/>
            <a:ext cx="9144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/>
          <p:cNvGrpSpPr/>
          <p:nvPr/>
        </p:nvGrpSpPr>
        <p:grpSpPr>
          <a:xfrm>
            <a:off x="8371684" y="6351563"/>
            <a:ext cx="772316" cy="491577"/>
            <a:chOff x="4252314" y="1143866"/>
            <a:chExt cx="772316" cy="491577"/>
          </a:xfrm>
        </p:grpSpPr>
        <p:sp>
          <p:nvSpPr>
            <p:cNvPr id="10" name="직사각형 9"/>
            <p:cNvSpPr/>
            <p:nvPr/>
          </p:nvSpPr>
          <p:spPr>
            <a:xfrm rot="599424">
              <a:off x="4252314" y="1223935"/>
              <a:ext cx="319686" cy="319686"/>
            </a:xfrm>
            <a:prstGeom prst="rect">
              <a:avLst/>
            </a:prstGeom>
            <a:noFill/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 rot="1427337">
              <a:off x="4556578" y="1143866"/>
              <a:ext cx="468052" cy="468052"/>
            </a:xfrm>
            <a:prstGeom prst="rect">
              <a:avLst/>
            </a:prstGeom>
            <a:noFill/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 rot="3783077">
              <a:off x="4440058" y="1443568"/>
              <a:ext cx="191875" cy="19187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E28E9CA-70C4-4F98-F65C-8C7C141962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08DDA-D144-447C-83AF-A5E90D6F10CC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28191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1338</TotalTime>
  <Words>1055</Words>
  <Application>Microsoft Office PowerPoint</Application>
  <PresentationFormat>화면 슬라이드 쇼(4:3)</PresentationFormat>
  <Paragraphs>304</Paragraphs>
  <Slides>18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4" baseType="lpstr">
      <vt:lpstr>HU젊음의행진140</vt:lpstr>
      <vt:lpstr>Sandoll 고딕 02 Medium</vt:lpstr>
      <vt:lpstr>Sandoll 고딕 03 Bold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크레벅스</dc:creator>
  <cp:lastModifiedBy>이서연(2020182031)</cp:lastModifiedBy>
  <cp:revision>23</cp:revision>
  <dcterms:created xsi:type="dcterms:W3CDTF">2017-02-23T06:42:21Z</dcterms:created>
  <dcterms:modified xsi:type="dcterms:W3CDTF">2022-12-23T12:35:41Z</dcterms:modified>
</cp:coreProperties>
</file>